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58" r:id="rId4"/>
    <p:sldId id="259" r:id="rId5"/>
    <p:sldId id="261" r:id="rId6"/>
    <p:sldId id="262" r:id="rId7"/>
    <p:sldId id="285" r:id="rId8"/>
    <p:sldId id="286" r:id="rId9"/>
    <p:sldId id="284" r:id="rId10"/>
    <p:sldId id="276" r:id="rId11"/>
    <p:sldId id="260" r:id="rId12"/>
    <p:sldId id="287" r:id="rId13"/>
    <p:sldId id="288" r:id="rId14"/>
    <p:sldId id="296" r:id="rId15"/>
    <p:sldId id="274" r:id="rId16"/>
    <p:sldId id="289" r:id="rId17"/>
    <p:sldId id="290" r:id="rId18"/>
    <p:sldId id="291" r:id="rId19"/>
    <p:sldId id="292" r:id="rId20"/>
    <p:sldId id="293" r:id="rId21"/>
    <p:sldId id="294" r:id="rId22"/>
    <p:sldId id="295" r:id="rId23"/>
    <p:sldId id="297" r:id="rId24"/>
    <p:sldId id="298" r:id="rId25"/>
    <p:sldId id="266" r:id="rId26"/>
    <p:sldId id="267" r:id="rId27"/>
    <p:sldId id="275" r:id="rId28"/>
    <p:sldId id="268" r:id="rId29"/>
    <p:sldId id="272" r:id="rId30"/>
    <p:sldId id="278" r:id="rId31"/>
    <p:sldId id="279" r:id="rId32"/>
    <p:sldId id="282" r:id="rId33"/>
    <p:sldId id="299" r:id="rId34"/>
    <p:sldId id="300" r:id="rId35"/>
  </p:sldIdLst>
  <p:sldSz cx="12192000" cy="685800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207C0465-F9EF-454B-9D0A-D59B8DD290FB}">
          <p14:sldIdLst>
            <p14:sldId id="256"/>
            <p14:sldId id="257"/>
            <p14:sldId id="258"/>
            <p14:sldId id="259"/>
            <p14:sldId id="261"/>
            <p14:sldId id="262"/>
            <p14:sldId id="285"/>
            <p14:sldId id="286"/>
            <p14:sldId id="284"/>
            <p14:sldId id="276"/>
            <p14:sldId id="260"/>
            <p14:sldId id="287"/>
            <p14:sldId id="288"/>
            <p14:sldId id="296"/>
            <p14:sldId id="274"/>
            <p14:sldId id="289"/>
            <p14:sldId id="290"/>
            <p14:sldId id="291"/>
            <p14:sldId id="292"/>
            <p14:sldId id="293"/>
            <p14:sldId id="294"/>
            <p14:sldId id="295"/>
            <p14:sldId id="297"/>
            <p14:sldId id="298"/>
            <p14:sldId id="266"/>
            <p14:sldId id="267"/>
            <p14:sldId id="275"/>
            <p14:sldId id="268"/>
            <p14:sldId id="272"/>
            <p14:sldId id="278"/>
            <p14:sldId id="279"/>
            <p14:sldId id="282"/>
            <p14:sldId id="299"/>
            <p14:sldId id="30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25" autoAdjust="0"/>
    <p:restoredTop sz="93447" autoAdjust="0"/>
  </p:normalViewPr>
  <p:slideViewPr>
    <p:cSldViewPr snapToGrid="0">
      <p:cViewPr varScale="1">
        <p:scale>
          <a:sx n="93" d="100"/>
          <a:sy n="93" d="100"/>
        </p:scale>
        <p:origin x="96" y="384"/>
      </p:cViewPr>
      <p:guideLst/>
    </p:cSldViewPr>
  </p:slideViewPr>
  <p:outlineViewPr>
    <p:cViewPr>
      <p:scale>
        <a:sx n="33" d="100"/>
        <a:sy n="33" d="100"/>
      </p:scale>
      <p:origin x="0" y="-21568"/>
    </p:cViewPr>
  </p:outlineViewPr>
  <p:notesTextViewPr>
    <p:cViewPr>
      <p:scale>
        <a:sx n="1" d="1"/>
        <a:sy n="1" d="1"/>
      </p:scale>
      <p:origin x="0" y="0"/>
    </p:cViewPr>
  </p:notesTextViewPr>
  <p:sorterViewPr>
    <p:cViewPr>
      <p:scale>
        <a:sx n="100" d="100"/>
        <a:sy n="100" d="100"/>
      </p:scale>
      <p:origin x="0" y="-6016"/>
    </p:cViewPr>
  </p:sorterViewPr>
  <p:notesViewPr>
    <p:cSldViewPr snapToGrid="0">
      <p:cViewPr varScale="1">
        <p:scale>
          <a:sx n="48" d="100"/>
          <a:sy n="48" d="100"/>
        </p:scale>
        <p:origin x="2752" y="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AB2840-1FB0-4E8A-82F9-F2B1BD19CE87}"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l-GR"/>
        </a:p>
      </dgm:t>
    </dgm:pt>
    <dgm:pt modelId="{2CDFA13F-ADA9-4C99-AEBD-FD2051411353}">
      <dgm:prSet phldrT="[Κείμενο]" custT="1"/>
      <dgm:spPr/>
      <dgm:t>
        <a:bodyPr/>
        <a:lstStyle/>
        <a:p>
          <a:r>
            <a:rPr lang="el-GR" sz="1600" b="1" dirty="0">
              <a:solidFill>
                <a:srgbClr val="00B0F0"/>
              </a:solidFill>
            </a:rPr>
            <a:t>ΣΩΜΑΤΙΚΗ</a:t>
          </a:r>
        </a:p>
      </dgm:t>
    </dgm:pt>
    <dgm:pt modelId="{676C85F8-7409-4996-8F6E-6B56226F8C05}" type="parTrans" cxnId="{2D1592AB-9292-4CE3-80D8-1C702A6394F2}">
      <dgm:prSet/>
      <dgm:spPr/>
      <dgm:t>
        <a:bodyPr/>
        <a:lstStyle/>
        <a:p>
          <a:endParaRPr lang="el-GR" sz="1600" b="1">
            <a:solidFill>
              <a:srgbClr val="00B0F0"/>
            </a:solidFill>
          </a:endParaRPr>
        </a:p>
      </dgm:t>
    </dgm:pt>
    <dgm:pt modelId="{4658EE18-AA3A-44D0-82FF-9F6E0FACD393}" type="sibTrans" cxnId="{2D1592AB-9292-4CE3-80D8-1C702A6394F2}">
      <dgm:prSet/>
      <dgm:spPr/>
      <dgm:t>
        <a:bodyPr/>
        <a:lstStyle/>
        <a:p>
          <a:endParaRPr lang="el-GR" sz="1600" b="1">
            <a:solidFill>
              <a:srgbClr val="00B0F0"/>
            </a:solidFill>
          </a:endParaRPr>
        </a:p>
      </dgm:t>
    </dgm:pt>
    <dgm:pt modelId="{D6BE6D4D-D392-4D97-8F90-F9EE0BFBE052}">
      <dgm:prSet phldrT="[Κείμενο]" custT="1"/>
      <dgm:spPr/>
      <dgm:t>
        <a:bodyPr/>
        <a:lstStyle/>
        <a:p>
          <a:r>
            <a:rPr lang="el-GR" sz="1600" b="1" dirty="0">
              <a:solidFill>
                <a:srgbClr val="00B0F0"/>
              </a:solidFill>
            </a:rPr>
            <a:t>ΚΟΙΝΩΝΙΚΗ</a:t>
          </a:r>
        </a:p>
      </dgm:t>
    </dgm:pt>
    <dgm:pt modelId="{575007CA-A035-466D-A1C6-7FE8E53CB82A}" type="parTrans" cxnId="{986E643B-3801-4798-B232-42CA8014B086}">
      <dgm:prSet/>
      <dgm:spPr/>
      <dgm:t>
        <a:bodyPr/>
        <a:lstStyle/>
        <a:p>
          <a:endParaRPr lang="el-GR" sz="1600" b="1">
            <a:solidFill>
              <a:srgbClr val="00B0F0"/>
            </a:solidFill>
          </a:endParaRPr>
        </a:p>
      </dgm:t>
    </dgm:pt>
    <dgm:pt modelId="{7726ABEF-C7C6-4A22-A495-C7B0E875BEB9}" type="sibTrans" cxnId="{986E643B-3801-4798-B232-42CA8014B086}">
      <dgm:prSet/>
      <dgm:spPr/>
      <dgm:t>
        <a:bodyPr/>
        <a:lstStyle/>
        <a:p>
          <a:endParaRPr lang="el-GR" sz="1600" b="1">
            <a:solidFill>
              <a:srgbClr val="00B0F0"/>
            </a:solidFill>
          </a:endParaRPr>
        </a:p>
      </dgm:t>
    </dgm:pt>
    <dgm:pt modelId="{B4056C16-F490-49D7-8E69-318182430CEE}">
      <dgm:prSet phldrT="[Κείμενο]" custT="1"/>
      <dgm:spPr/>
      <dgm:t>
        <a:bodyPr/>
        <a:lstStyle/>
        <a:p>
          <a:r>
            <a:rPr lang="el-GR" sz="1600" b="1" dirty="0">
              <a:solidFill>
                <a:srgbClr val="00B0F0"/>
              </a:solidFill>
            </a:rPr>
            <a:t>ΣΕΞΟΥΑΛΙΚΗ</a:t>
          </a:r>
        </a:p>
      </dgm:t>
    </dgm:pt>
    <dgm:pt modelId="{F47EF888-8768-46AD-85D1-D9DA29CEF43C}" type="parTrans" cxnId="{A8D6BFAE-E2AC-42E9-B4D8-7F1DEAFD8DCF}">
      <dgm:prSet/>
      <dgm:spPr/>
      <dgm:t>
        <a:bodyPr/>
        <a:lstStyle/>
        <a:p>
          <a:endParaRPr lang="el-GR" sz="1600" b="1">
            <a:solidFill>
              <a:srgbClr val="00B0F0"/>
            </a:solidFill>
          </a:endParaRPr>
        </a:p>
      </dgm:t>
    </dgm:pt>
    <dgm:pt modelId="{51E774A5-F923-43C4-9E53-84B89F353B2D}" type="sibTrans" cxnId="{A8D6BFAE-E2AC-42E9-B4D8-7F1DEAFD8DCF}">
      <dgm:prSet/>
      <dgm:spPr/>
      <dgm:t>
        <a:bodyPr/>
        <a:lstStyle/>
        <a:p>
          <a:endParaRPr lang="el-GR" sz="1600" b="1">
            <a:solidFill>
              <a:srgbClr val="00B0F0"/>
            </a:solidFill>
          </a:endParaRPr>
        </a:p>
      </dgm:t>
    </dgm:pt>
    <dgm:pt modelId="{D20A5F1E-B8E1-41B3-9CFF-DE902E90CDF4}">
      <dgm:prSet phldrT="[Κείμενο]" custT="1"/>
      <dgm:spPr/>
      <dgm:t>
        <a:bodyPr/>
        <a:lstStyle/>
        <a:p>
          <a:r>
            <a:rPr lang="el-GR" sz="1600" b="1" dirty="0">
              <a:solidFill>
                <a:srgbClr val="00B0F0"/>
              </a:solidFill>
            </a:rPr>
            <a:t>ΨΥΧΟΛΟΓΙΚΗ</a:t>
          </a:r>
        </a:p>
      </dgm:t>
    </dgm:pt>
    <dgm:pt modelId="{BA019538-A068-4D6F-A391-4EDAED9F1A0F}" type="parTrans" cxnId="{7798E6E8-FC1D-4804-9285-B0A7C5FCBB8B}">
      <dgm:prSet/>
      <dgm:spPr/>
      <dgm:t>
        <a:bodyPr/>
        <a:lstStyle/>
        <a:p>
          <a:endParaRPr lang="el-GR" sz="1600" b="1">
            <a:solidFill>
              <a:srgbClr val="00B0F0"/>
            </a:solidFill>
          </a:endParaRPr>
        </a:p>
      </dgm:t>
    </dgm:pt>
    <dgm:pt modelId="{87907D79-8D71-45A6-9383-020AFA60D00B}" type="sibTrans" cxnId="{7798E6E8-FC1D-4804-9285-B0A7C5FCBB8B}">
      <dgm:prSet/>
      <dgm:spPr/>
      <dgm:t>
        <a:bodyPr/>
        <a:lstStyle/>
        <a:p>
          <a:endParaRPr lang="el-GR" sz="1600" b="1">
            <a:solidFill>
              <a:srgbClr val="00B0F0"/>
            </a:solidFill>
          </a:endParaRPr>
        </a:p>
      </dgm:t>
    </dgm:pt>
    <dgm:pt modelId="{21A961DE-88C0-4863-8FC8-DAE3DEC8B293}">
      <dgm:prSet phldrT="[Κείμενο]" custT="1"/>
      <dgm:spPr/>
      <dgm:t>
        <a:bodyPr/>
        <a:lstStyle/>
        <a:p>
          <a:r>
            <a:rPr lang="el-GR" sz="1600" b="1" dirty="0">
              <a:solidFill>
                <a:srgbClr val="00B0F0"/>
              </a:solidFill>
            </a:rPr>
            <a:t>ΛΕΚΤΙΚΗ</a:t>
          </a:r>
        </a:p>
      </dgm:t>
    </dgm:pt>
    <dgm:pt modelId="{0572B559-739D-4764-926A-FEDA85356728}" type="parTrans" cxnId="{D15A78E1-F0A9-47C5-9621-F4A0EE85FCDC}">
      <dgm:prSet/>
      <dgm:spPr/>
      <dgm:t>
        <a:bodyPr/>
        <a:lstStyle/>
        <a:p>
          <a:endParaRPr lang="el-GR" sz="1600" b="1">
            <a:solidFill>
              <a:srgbClr val="00B0F0"/>
            </a:solidFill>
          </a:endParaRPr>
        </a:p>
      </dgm:t>
    </dgm:pt>
    <dgm:pt modelId="{0D2C618F-55ED-487F-89D1-639CE341F970}" type="sibTrans" cxnId="{D15A78E1-F0A9-47C5-9621-F4A0EE85FCDC}">
      <dgm:prSet/>
      <dgm:spPr/>
      <dgm:t>
        <a:bodyPr/>
        <a:lstStyle/>
        <a:p>
          <a:endParaRPr lang="el-GR" sz="1600" b="1">
            <a:solidFill>
              <a:srgbClr val="00B0F0"/>
            </a:solidFill>
          </a:endParaRPr>
        </a:p>
      </dgm:t>
    </dgm:pt>
    <dgm:pt modelId="{9BBE8B42-56F6-4903-88FA-F5D36A3724B8}">
      <dgm:prSet phldrT="[Κείμενο]"/>
      <dgm:spPr/>
      <dgm:t>
        <a:bodyPr/>
        <a:lstStyle/>
        <a:p>
          <a:r>
            <a:rPr lang="el-GR" b="1" dirty="0">
              <a:solidFill>
                <a:srgbClr val="00B0F0"/>
              </a:solidFill>
            </a:rPr>
            <a:t>ΠΑΡΕΝΟΧΛΗΣΗ</a:t>
          </a:r>
        </a:p>
      </dgm:t>
    </dgm:pt>
    <dgm:pt modelId="{201C1519-2022-48AC-9124-D81B6F0E0242}" type="parTrans" cxnId="{E99433BD-007E-47AA-AC4E-34520C248D36}">
      <dgm:prSet/>
      <dgm:spPr/>
      <dgm:t>
        <a:bodyPr/>
        <a:lstStyle/>
        <a:p>
          <a:endParaRPr lang="el-GR" b="1">
            <a:solidFill>
              <a:srgbClr val="00B0F0"/>
            </a:solidFill>
          </a:endParaRPr>
        </a:p>
      </dgm:t>
    </dgm:pt>
    <dgm:pt modelId="{AFA86CA8-05B2-4FBE-8655-F9606E6CA1B8}" type="sibTrans" cxnId="{E99433BD-007E-47AA-AC4E-34520C248D36}">
      <dgm:prSet/>
      <dgm:spPr/>
      <dgm:t>
        <a:bodyPr/>
        <a:lstStyle/>
        <a:p>
          <a:endParaRPr lang="el-GR" b="1">
            <a:solidFill>
              <a:srgbClr val="00B0F0"/>
            </a:solidFill>
          </a:endParaRPr>
        </a:p>
      </dgm:t>
    </dgm:pt>
    <dgm:pt modelId="{5964FE74-AFA6-4FF4-BE23-DE2210713C79}">
      <dgm:prSet phldrT="[Κείμενο]"/>
      <dgm:spPr/>
      <dgm:t>
        <a:bodyPr/>
        <a:lstStyle/>
        <a:p>
          <a:r>
            <a:rPr lang="el-GR" b="1" dirty="0">
              <a:solidFill>
                <a:srgbClr val="00B0F0"/>
              </a:solidFill>
            </a:rPr>
            <a:t>ΕΝΔΟ</a:t>
          </a:r>
        </a:p>
        <a:p>
          <a:r>
            <a:rPr lang="el-GR" b="1" dirty="0">
              <a:solidFill>
                <a:srgbClr val="00B0F0"/>
              </a:solidFill>
            </a:rPr>
            <a:t>ΟΙΚΟΓΕΝΕΙΑΚΗ</a:t>
          </a:r>
        </a:p>
      </dgm:t>
    </dgm:pt>
    <dgm:pt modelId="{DDC490E1-18C6-4F9A-B042-554C14C01908}" type="parTrans" cxnId="{E4BE67BE-3AEE-45E5-B5AF-BEAB48F3DB43}">
      <dgm:prSet/>
      <dgm:spPr/>
      <dgm:t>
        <a:bodyPr/>
        <a:lstStyle/>
        <a:p>
          <a:endParaRPr lang="el-GR" b="1">
            <a:solidFill>
              <a:srgbClr val="00B0F0"/>
            </a:solidFill>
          </a:endParaRPr>
        </a:p>
      </dgm:t>
    </dgm:pt>
    <dgm:pt modelId="{ED3B400B-D907-4141-9AC1-7E9E8C75B6B4}" type="sibTrans" cxnId="{E4BE67BE-3AEE-45E5-B5AF-BEAB48F3DB43}">
      <dgm:prSet/>
      <dgm:spPr/>
      <dgm:t>
        <a:bodyPr/>
        <a:lstStyle/>
        <a:p>
          <a:endParaRPr lang="el-GR" b="1">
            <a:solidFill>
              <a:srgbClr val="00B0F0"/>
            </a:solidFill>
          </a:endParaRPr>
        </a:p>
      </dgm:t>
    </dgm:pt>
    <dgm:pt modelId="{73025968-B707-4499-BC56-EC7323ED50B7}" type="pres">
      <dgm:prSet presAssocID="{C2AB2840-1FB0-4E8A-82F9-F2B1BD19CE87}" presName="cycle" presStyleCnt="0">
        <dgm:presLayoutVars>
          <dgm:dir/>
          <dgm:resizeHandles val="exact"/>
        </dgm:presLayoutVars>
      </dgm:prSet>
      <dgm:spPr/>
    </dgm:pt>
    <dgm:pt modelId="{B3F489AE-D078-44AF-BEA4-85C46E50905B}" type="pres">
      <dgm:prSet presAssocID="{2CDFA13F-ADA9-4C99-AEBD-FD2051411353}" presName="node" presStyleLbl="node1" presStyleIdx="0" presStyleCnt="7" custScaleX="111322">
        <dgm:presLayoutVars>
          <dgm:bulletEnabled val="1"/>
        </dgm:presLayoutVars>
      </dgm:prSet>
      <dgm:spPr/>
    </dgm:pt>
    <dgm:pt modelId="{48981173-2C35-463F-9F55-A2AA676F8533}" type="pres">
      <dgm:prSet presAssocID="{2CDFA13F-ADA9-4C99-AEBD-FD2051411353}" presName="spNode" presStyleCnt="0"/>
      <dgm:spPr/>
    </dgm:pt>
    <dgm:pt modelId="{65643C75-053D-4173-89A4-81361951CABD}" type="pres">
      <dgm:prSet presAssocID="{4658EE18-AA3A-44D0-82FF-9F6E0FACD393}" presName="sibTrans" presStyleLbl="sibTrans1D1" presStyleIdx="0" presStyleCnt="7"/>
      <dgm:spPr/>
    </dgm:pt>
    <dgm:pt modelId="{4417FE8F-5E9E-4D4B-BADA-53FE00048EBB}" type="pres">
      <dgm:prSet presAssocID="{D6BE6D4D-D392-4D97-8F90-F9EE0BFBE052}" presName="node" presStyleLbl="node1" presStyleIdx="1" presStyleCnt="7" custScaleX="123491">
        <dgm:presLayoutVars>
          <dgm:bulletEnabled val="1"/>
        </dgm:presLayoutVars>
      </dgm:prSet>
      <dgm:spPr/>
    </dgm:pt>
    <dgm:pt modelId="{13DC564C-C801-481D-9820-C22BE2417BE0}" type="pres">
      <dgm:prSet presAssocID="{D6BE6D4D-D392-4D97-8F90-F9EE0BFBE052}" presName="spNode" presStyleCnt="0"/>
      <dgm:spPr/>
    </dgm:pt>
    <dgm:pt modelId="{46CA2E6D-4D56-421B-81F7-CF6C0B0C241B}" type="pres">
      <dgm:prSet presAssocID="{7726ABEF-C7C6-4A22-A495-C7B0E875BEB9}" presName="sibTrans" presStyleLbl="sibTrans1D1" presStyleIdx="1" presStyleCnt="7"/>
      <dgm:spPr/>
    </dgm:pt>
    <dgm:pt modelId="{48F0373C-A36F-4F48-97E0-AC611655D5BF}" type="pres">
      <dgm:prSet presAssocID="{B4056C16-F490-49D7-8E69-318182430CEE}" presName="node" presStyleLbl="node1" presStyleIdx="2" presStyleCnt="7" custScaleX="135596">
        <dgm:presLayoutVars>
          <dgm:bulletEnabled val="1"/>
        </dgm:presLayoutVars>
      </dgm:prSet>
      <dgm:spPr/>
    </dgm:pt>
    <dgm:pt modelId="{CA8DD131-C87D-47A1-8717-6C592C7BCB6A}" type="pres">
      <dgm:prSet presAssocID="{B4056C16-F490-49D7-8E69-318182430CEE}" presName="spNode" presStyleCnt="0"/>
      <dgm:spPr/>
    </dgm:pt>
    <dgm:pt modelId="{3C0D56DE-DB0D-4227-91B5-104B99CF6B56}" type="pres">
      <dgm:prSet presAssocID="{51E774A5-F923-43C4-9E53-84B89F353B2D}" presName="sibTrans" presStyleLbl="sibTrans1D1" presStyleIdx="2" presStyleCnt="7"/>
      <dgm:spPr/>
    </dgm:pt>
    <dgm:pt modelId="{53E0AF3A-C888-4A69-92C4-A192F02F5704}" type="pres">
      <dgm:prSet presAssocID="{D20A5F1E-B8E1-41B3-9CFF-DE902E90CDF4}" presName="node" presStyleLbl="node1" presStyleIdx="3" presStyleCnt="7" custScaleX="150599" custRadScaleRad="106984" custRadScaleInc="-40351">
        <dgm:presLayoutVars>
          <dgm:bulletEnabled val="1"/>
        </dgm:presLayoutVars>
      </dgm:prSet>
      <dgm:spPr/>
    </dgm:pt>
    <dgm:pt modelId="{CF746636-5846-4258-9F70-EF516F08283C}" type="pres">
      <dgm:prSet presAssocID="{D20A5F1E-B8E1-41B3-9CFF-DE902E90CDF4}" presName="spNode" presStyleCnt="0"/>
      <dgm:spPr/>
    </dgm:pt>
    <dgm:pt modelId="{1AC2CFE5-3B33-4DF4-8EE8-E2A0239C04A4}" type="pres">
      <dgm:prSet presAssocID="{87907D79-8D71-45A6-9383-020AFA60D00B}" presName="sibTrans" presStyleLbl="sibTrans1D1" presStyleIdx="3" presStyleCnt="7"/>
      <dgm:spPr/>
    </dgm:pt>
    <dgm:pt modelId="{EA2459E6-09FD-42F0-AB73-215CA455FA49}" type="pres">
      <dgm:prSet presAssocID="{21A961DE-88C0-4863-8FC8-DAE3DEC8B293}" presName="node" presStyleLbl="node1" presStyleIdx="4" presStyleCnt="7" custScaleX="125207" custRadScaleRad="105110" custRadScaleInc="49306">
        <dgm:presLayoutVars>
          <dgm:bulletEnabled val="1"/>
        </dgm:presLayoutVars>
      </dgm:prSet>
      <dgm:spPr/>
    </dgm:pt>
    <dgm:pt modelId="{4BFA702C-1C75-493D-AA6E-430FCAC08324}" type="pres">
      <dgm:prSet presAssocID="{21A961DE-88C0-4863-8FC8-DAE3DEC8B293}" presName="spNode" presStyleCnt="0"/>
      <dgm:spPr/>
    </dgm:pt>
    <dgm:pt modelId="{7EC89F45-85EE-43A4-BEAD-7DC68EBEA164}" type="pres">
      <dgm:prSet presAssocID="{0D2C618F-55ED-487F-89D1-639CE341F970}" presName="sibTrans" presStyleLbl="sibTrans1D1" presStyleIdx="4" presStyleCnt="7"/>
      <dgm:spPr/>
    </dgm:pt>
    <dgm:pt modelId="{957413A7-8775-42CD-88A8-5759613FC088}" type="pres">
      <dgm:prSet presAssocID="{9BBE8B42-56F6-4903-88FA-F5D36A3724B8}" presName="node" presStyleLbl="node1" presStyleIdx="5" presStyleCnt="7" custScaleX="134999">
        <dgm:presLayoutVars>
          <dgm:bulletEnabled val="1"/>
        </dgm:presLayoutVars>
      </dgm:prSet>
      <dgm:spPr/>
    </dgm:pt>
    <dgm:pt modelId="{DB9AB2D7-ADDC-4AE0-B8F6-26E2CA1DE22E}" type="pres">
      <dgm:prSet presAssocID="{9BBE8B42-56F6-4903-88FA-F5D36A3724B8}" presName="spNode" presStyleCnt="0"/>
      <dgm:spPr/>
    </dgm:pt>
    <dgm:pt modelId="{96B9BDBE-6262-4D26-98C4-B2EF98A8E77A}" type="pres">
      <dgm:prSet presAssocID="{AFA86CA8-05B2-4FBE-8655-F9606E6CA1B8}" presName="sibTrans" presStyleLbl="sibTrans1D1" presStyleIdx="5" presStyleCnt="7"/>
      <dgm:spPr/>
    </dgm:pt>
    <dgm:pt modelId="{6844505E-BCA3-4813-B7F4-444649AC1DD4}" type="pres">
      <dgm:prSet presAssocID="{5964FE74-AFA6-4FF4-BE23-DE2210713C79}" presName="node" presStyleLbl="node1" presStyleIdx="6" presStyleCnt="7" custScaleX="124842" custScaleY="137655">
        <dgm:presLayoutVars>
          <dgm:bulletEnabled val="1"/>
        </dgm:presLayoutVars>
      </dgm:prSet>
      <dgm:spPr/>
    </dgm:pt>
    <dgm:pt modelId="{D2BF9AC1-AB2B-463F-93A4-A00105DA40E8}" type="pres">
      <dgm:prSet presAssocID="{5964FE74-AFA6-4FF4-BE23-DE2210713C79}" presName="spNode" presStyleCnt="0"/>
      <dgm:spPr/>
    </dgm:pt>
    <dgm:pt modelId="{AF87A9B8-AA63-403E-8386-44DAE79ED9D6}" type="pres">
      <dgm:prSet presAssocID="{ED3B400B-D907-4141-9AC1-7E9E8C75B6B4}" presName="sibTrans" presStyleLbl="sibTrans1D1" presStyleIdx="6" presStyleCnt="7"/>
      <dgm:spPr/>
    </dgm:pt>
  </dgm:ptLst>
  <dgm:cxnLst>
    <dgm:cxn modelId="{CA82C30B-C2FA-4250-B11E-9F6AFA7CC2E6}" type="presOf" srcId="{2CDFA13F-ADA9-4C99-AEBD-FD2051411353}" destId="{B3F489AE-D078-44AF-BEA4-85C46E50905B}" srcOrd="0" destOrd="0" presId="urn:microsoft.com/office/officeart/2005/8/layout/cycle6"/>
    <dgm:cxn modelId="{13466418-7216-4F2A-90EF-0B6E2B8925DE}" type="presOf" srcId="{87907D79-8D71-45A6-9383-020AFA60D00B}" destId="{1AC2CFE5-3B33-4DF4-8EE8-E2A0239C04A4}" srcOrd="0" destOrd="0" presId="urn:microsoft.com/office/officeart/2005/8/layout/cycle6"/>
    <dgm:cxn modelId="{E71AAE1B-1C5C-4C76-8155-CDA30EDC7453}" type="presOf" srcId="{B4056C16-F490-49D7-8E69-318182430CEE}" destId="{48F0373C-A36F-4F48-97E0-AC611655D5BF}" srcOrd="0" destOrd="0" presId="urn:microsoft.com/office/officeart/2005/8/layout/cycle6"/>
    <dgm:cxn modelId="{3DE5541C-B032-4F44-A84A-C39245CB02B9}" type="presOf" srcId="{D20A5F1E-B8E1-41B3-9CFF-DE902E90CDF4}" destId="{53E0AF3A-C888-4A69-92C4-A192F02F5704}" srcOrd="0" destOrd="0" presId="urn:microsoft.com/office/officeart/2005/8/layout/cycle6"/>
    <dgm:cxn modelId="{80B9122E-78C5-4A10-B799-B3984DAE50F2}" type="presOf" srcId="{4658EE18-AA3A-44D0-82FF-9F6E0FACD393}" destId="{65643C75-053D-4173-89A4-81361951CABD}" srcOrd="0" destOrd="0" presId="urn:microsoft.com/office/officeart/2005/8/layout/cycle6"/>
    <dgm:cxn modelId="{986E643B-3801-4798-B232-42CA8014B086}" srcId="{C2AB2840-1FB0-4E8A-82F9-F2B1BD19CE87}" destId="{D6BE6D4D-D392-4D97-8F90-F9EE0BFBE052}" srcOrd="1" destOrd="0" parTransId="{575007CA-A035-466D-A1C6-7FE8E53CB82A}" sibTransId="{7726ABEF-C7C6-4A22-A495-C7B0E875BEB9}"/>
    <dgm:cxn modelId="{13F28844-BCCA-4E0B-8EFC-8ACCF509D450}" type="presOf" srcId="{5964FE74-AFA6-4FF4-BE23-DE2210713C79}" destId="{6844505E-BCA3-4813-B7F4-444649AC1DD4}" srcOrd="0" destOrd="0" presId="urn:microsoft.com/office/officeart/2005/8/layout/cycle6"/>
    <dgm:cxn modelId="{698E4945-5FD7-404D-B604-49337C66381D}" type="presOf" srcId="{AFA86CA8-05B2-4FBE-8655-F9606E6CA1B8}" destId="{96B9BDBE-6262-4D26-98C4-B2EF98A8E77A}" srcOrd="0" destOrd="0" presId="urn:microsoft.com/office/officeart/2005/8/layout/cycle6"/>
    <dgm:cxn modelId="{8D84F865-8256-4D9D-AD16-2094F7436AD3}" type="presOf" srcId="{21A961DE-88C0-4863-8FC8-DAE3DEC8B293}" destId="{EA2459E6-09FD-42F0-AB73-215CA455FA49}" srcOrd="0" destOrd="0" presId="urn:microsoft.com/office/officeart/2005/8/layout/cycle6"/>
    <dgm:cxn modelId="{6CA1C197-C057-4F98-92BE-F83604B7E9DF}" type="presOf" srcId="{9BBE8B42-56F6-4903-88FA-F5D36A3724B8}" destId="{957413A7-8775-42CD-88A8-5759613FC088}" srcOrd="0" destOrd="0" presId="urn:microsoft.com/office/officeart/2005/8/layout/cycle6"/>
    <dgm:cxn modelId="{2D1592AB-9292-4CE3-80D8-1C702A6394F2}" srcId="{C2AB2840-1FB0-4E8A-82F9-F2B1BD19CE87}" destId="{2CDFA13F-ADA9-4C99-AEBD-FD2051411353}" srcOrd="0" destOrd="0" parTransId="{676C85F8-7409-4996-8F6E-6B56226F8C05}" sibTransId="{4658EE18-AA3A-44D0-82FF-9F6E0FACD393}"/>
    <dgm:cxn modelId="{68765DAD-ADC3-43DA-B19C-1132B8E4728E}" type="presOf" srcId="{51E774A5-F923-43C4-9E53-84B89F353B2D}" destId="{3C0D56DE-DB0D-4227-91B5-104B99CF6B56}" srcOrd="0" destOrd="0" presId="urn:microsoft.com/office/officeart/2005/8/layout/cycle6"/>
    <dgm:cxn modelId="{A8D6BFAE-E2AC-42E9-B4D8-7F1DEAFD8DCF}" srcId="{C2AB2840-1FB0-4E8A-82F9-F2B1BD19CE87}" destId="{B4056C16-F490-49D7-8E69-318182430CEE}" srcOrd="2" destOrd="0" parTransId="{F47EF888-8768-46AD-85D1-D9DA29CEF43C}" sibTransId="{51E774A5-F923-43C4-9E53-84B89F353B2D}"/>
    <dgm:cxn modelId="{6E91A3B8-9844-4A1D-9B6F-3F5463B19140}" type="presOf" srcId="{7726ABEF-C7C6-4A22-A495-C7B0E875BEB9}" destId="{46CA2E6D-4D56-421B-81F7-CF6C0B0C241B}" srcOrd="0" destOrd="0" presId="urn:microsoft.com/office/officeart/2005/8/layout/cycle6"/>
    <dgm:cxn modelId="{E99433BD-007E-47AA-AC4E-34520C248D36}" srcId="{C2AB2840-1FB0-4E8A-82F9-F2B1BD19CE87}" destId="{9BBE8B42-56F6-4903-88FA-F5D36A3724B8}" srcOrd="5" destOrd="0" parTransId="{201C1519-2022-48AC-9124-D81B6F0E0242}" sibTransId="{AFA86CA8-05B2-4FBE-8655-F9606E6CA1B8}"/>
    <dgm:cxn modelId="{E4BE67BE-3AEE-45E5-B5AF-BEAB48F3DB43}" srcId="{C2AB2840-1FB0-4E8A-82F9-F2B1BD19CE87}" destId="{5964FE74-AFA6-4FF4-BE23-DE2210713C79}" srcOrd="6" destOrd="0" parTransId="{DDC490E1-18C6-4F9A-B042-554C14C01908}" sibTransId="{ED3B400B-D907-4141-9AC1-7E9E8C75B6B4}"/>
    <dgm:cxn modelId="{717284C3-CD15-4273-B3AF-29390136329B}" type="presOf" srcId="{C2AB2840-1FB0-4E8A-82F9-F2B1BD19CE87}" destId="{73025968-B707-4499-BC56-EC7323ED50B7}" srcOrd="0" destOrd="0" presId="urn:microsoft.com/office/officeart/2005/8/layout/cycle6"/>
    <dgm:cxn modelId="{7BA790CF-F447-4ED2-9231-03068C25A48F}" type="presOf" srcId="{0D2C618F-55ED-487F-89D1-639CE341F970}" destId="{7EC89F45-85EE-43A4-BEAD-7DC68EBEA164}" srcOrd="0" destOrd="0" presId="urn:microsoft.com/office/officeart/2005/8/layout/cycle6"/>
    <dgm:cxn modelId="{653539D1-E7A9-469D-85C3-78AF02C0F5D9}" type="presOf" srcId="{ED3B400B-D907-4141-9AC1-7E9E8C75B6B4}" destId="{AF87A9B8-AA63-403E-8386-44DAE79ED9D6}" srcOrd="0" destOrd="0" presId="urn:microsoft.com/office/officeart/2005/8/layout/cycle6"/>
    <dgm:cxn modelId="{D15A78E1-F0A9-47C5-9621-F4A0EE85FCDC}" srcId="{C2AB2840-1FB0-4E8A-82F9-F2B1BD19CE87}" destId="{21A961DE-88C0-4863-8FC8-DAE3DEC8B293}" srcOrd="4" destOrd="0" parTransId="{0572B559-739D-4764-926A-FEDA85356728}" sibTransId="{0D2C618F-55ED-487F-89D1-639CE341F970}"/>
    <dgm:cxn modelId="{7798E6E8-FC1D-4804-9285-B0A7C5FCBB8B}" srcId="{C2AB2840-1FB0-4E8A-82F9-F2B1BD19CE87}" destId="{D20A5F1E-B8E1-41B3-9CFF-DE902E90CDF4}" srcOrd="3" destOrd="0" parTransId="{BA019538-A068-4D6F-A391-4EDAED9F1A0F}" sibTransId="{87907D79-8D71-45A6-9383-020AFA60D00B}"/>
    <dgm:cxn modelId="{4DE7C2F4-15FD-4B07-B4B3-137F69BBC1B1}" type="presOf" srcId="{D6BE6D4D-D392-4D97-8F90-F9EE0BFBE052}" destId="{4417FE8F-5E9E-4D4B-BADA-53FE00048EBB}" srcOrd="0" destOrd="0" presId="urn:microsoft.com/office/officeart/2005/8/layout/cycle6"/>
    <dgm:cxn modelId="{2AB455D4-8C7C-45E3-BB78-DBB3F1511ED5}" type="presParOf" srcId="{73025968-B707-4499-BC56-EC7323ED50B7}" destId="{B3F489AE-D078-44AF-BEA4-85C46E50905B}" srcOrd="0" destOrd="0" presId="urn:microsoft.com/office/officeart/2005/8/layout/cycle6"/>
    <dgm:cxn modelId="{0C7CCA44-276B-4BDB-931E-E392560D8542}" type="presParOf" srcId="{73025968-B707-4499-BC56-EC7323ED50B7}" destId="{48981173-2C35-463F-9F55-A2AA676F8533}" srcOrd="1" destOrd="0" presId="urn:microsoft.com/office/officeart/2005/8/layout/cycle6"/>
    <dgm:cxn modelId="{2FA731FE-4D59-48A8-9180-12ADF2583FD5}" type="presParOf" srcId="{73025968-B707-4499-BC56-EC7323ED50B7}" destId="{65643C75-053D-4173-89A4-81361951CABD}" srcOrd="2" destOrd="0" presId="urn:microsoft.com/office/officeart/2005/8/layout/cycle6"/>
    <dgm:cxn modelId="{F9324F68-1B41-47BC-B64F-7831C15454FF}" type="presParOf" srcId="{73025968-B707-4499-BC56-EC7323ED50B7}" destId="{4417FE8F-5E9E-4D4B-BADA-53FE00048EBB}" srcOrd="3" destOrd="0" presId="urn:microsoft.com/office/officeart/2005/8/layout/cycle6"/>
    <dgm:cxn modelId="{33D6039C-EF35-430B-A3C1-9A1EE5EE7CD3}" type="presParOf" srcId="{73025968-B707-4499-BC56-EC7323ED50B7}" destId="{13DC564C-C801-481D-9820-C22BE2417BE0}" srcOrd="4" destOrd="0" presId="urn:microsoft.com/office/officeart/2005/8/layout/cycle6"/>
    <dgm:cxn modelId="{62C45C31-0632-4AFC-91A6-02F9489995DA}" type="presParOf" srcId="{73025968-B707-4499-BC56-EC7323ED50B7}" destId="{46CA2E6D-4D56-421B-81F7-CF6C0B0C241B}" srcOrd="5" destOrd="0" presId="urn:microsoft.com/office/officeart/2005/8/layout/cycle6"/>
    <dgm:cxn modelId="{7914028E-A7D2-493A-B01E-FB180A9E1CC4}" type="presParOf" srcId="{73025968-B707-4499-BC56-EC7323ED50B7}" destId="{48F0373C-A36F-4F48-97E0-AC611655D5BF}" srcOrd="6" destOrd="0" presId="urn:microsoft.com/office/officeart/2005/8/layout/cycle6"/>
    <dgm:cxn modelId="{C230F5B9-D0F3-41EE-ADB8-94DFF8535FFA}" type="presParOf" srcId="{73025968-B707-4499-BC56-EC7323ED50B7}" destId="{CA8DD131-C87D-47A1-8717-6C592C7BCB6A}" srcOrd="7" destOrd="0" presId="urn:microsoft.com/office/officeart/2005/8/layout/cycle6"/>
    <dgm:cxn modelId="{9A608F3F-0859-4413-9587-6D60FB4439BE}" type="presParOf" srcId="{73025968-B707-4499-BC56-EC7323ED50B7}" destId="{3C0D56DE-DB0D-4227-91B5-104B99CF6B56}" srcOrd="8" destOrd="0" presId="urn:microsoft.com/office/officeart/2005/8/layout/cycle6"/>
    <dgm:cxn modelId="{0829ED76-F30C-4066-B018-7D93621B6C0F}" type="presParOf" srcId="{73025968-B707-4499-BC56-EC7323ED50B7}" destId="{53E0AF3A-C888-4A69-92C4-A192F02F5704}" srcOrd="9" destOrd="0" presId="urn:microsoft.com/office/officeart/2005/8/layout/cycle6"/>
    <dgm:cxn modelId="{C57D495D-D543-43C6-A288-89F0091FA2BF}" type="presParOf" srcId="{73025968-B707-4499-BC56-EC7323ED50B7}" destId="{CF746636-5846-4258-9F70-EF516F08283C}" srcOrd="10" destOrd="0" presId="urn:microsoft.com/office/officeart/2005/8/layout/cycle6"/>
    <dgm:cxn modelId="{E133D425-4350-47DF-B77D-9A3D8E300331}" type="presParOf" srcId="{73025968-B707-4499-BC56-EC7323ED50B7}" destId="{1AC2CFE5-3B33-4DF4-8EE8-E2A0239C04A4}" srcOrd="11" destOrd="0" presId="urn:microsoft.com/office/officeart/2005/8/layout/cycle6"/>
    <dgm:cxn modelId="{D053A16E-3B96-4A50-88DC-4FBD345DC8FE}" type="presParOf" srcId="{73025968-B707-4499-BC56-EC7323ED50B7}" destId="{EA2459E6-09FD-42F0-AB73-215CA455FA49}" srcOrd="12" destOrd="0" presId="urn:microsoft.com/office/officeart/2005/8/layout/cycle6"/>
    <dgm:cxn modelId="{C90D96B5-6E13-4992-B9F2-E48F407DD6DA}" type="presParOf" srcId="{73025968-B707-4499-BC56-EC7323ED50B7}" destId="{4BFA702C-1C75-493D-AA6E-430FCAC08324}" srcOrd="13" destOrd="0" presId="urn:microsoft.com/office/officeart/2005/8/layout/cycle6"/>
    <dgm:cxn modelId="{77F7CCB7-E909-447E-A6AC-702843EB4647}" type="presParOf" srcId="{73025968-B707-4499-BC56-EC7323ED50B7}" destId="{7EC89F45-85EE-43A4-BEAD-7DC68EBEA164}" srcOrd="14" destOrd="0" presId="urn:microsoft.com/office/officeart/2005/8/layout/cycle6"/>
    <dgm:cxn modelId="{DED8FA15-4E7B-491C-A6DD-F5F337CF4213}" type="presParOf" srcId="{73025968-B707-4499-BC56-EC7323ED50B7}" destId="{957413A7-8775-42CD-88A8-5759613FC088}" srcOrd="15" destOrd="0" presId="urn:microsoft.com/office/officeart/2005/8/layout/cycle6"/>
    <dgm:cxn modelId="{787C49B5-7CF6-4109-9C3B-612B439242CC}" type="presParOf" srcId="{73025968-B707-4499-BC56-EC7323ED50B7}" destId="{DB9AB2D7-ADDC-4AE0-B8F6-26E2CA1DE22E}" srcOrd="16" destOrd="0" presId="urn:microsoft.com/office/officeart/2005/8/layout/cycle6"/>
    <dgm:cxn modelId="{21B1BE87-39A3-41CD-B747-2EA828AD5B1B}" type="presParOf" srcId="{73025968-B707-4499-BC56-EC7323ED50B7}" destId="{96B9BDBE-6262-4D26-98C4-B2EF98A8E77A}" srcOrd="17" destOrd="0" presId="urn:microsoft.com/office/officeart/2005/8/layout/cycle6"/>
    <dgm:cxn modelId="{0EE711DA-1A0A-4A5E-BD4E-CC9918022977}" type="presParOf" srcId="{73025968-B707-4499-BC56-EC7323ED50B7}" destId="{6844505E-BCA3-4813-B7F4-444649AC1DD4}" srcOrd="18" destOrd="0" presId="urn:microsoft.com/office/officeart/2005/8/layout/cycle6"/>
    <dgm:cxn modelId="{43C829E5-408A-48C4-8FCF-03C597DB1E66}" type="presParOf" srcId="{73025968-B707-4499-BC56-EC7323ED50B7}" destId="{D2BF9AC1-AB2B-463F-93A4-A00105DA40E8}" srcOrd="19" destOrd="0" presId="urn:microsoft.com/office/officeart/2005/8/layout/cycle6"/>
    <dgm:cxn modelId="{04586DF5-E7EF-42B3-A432-C6489620AFCA}" type="presParOf" srcId="{73025968-B707-4499-BC56-EC7323ED50B7}" destId="{AF87A9B8-AA63-403E-8386-44DAE79ED9D6}" srcOrd="2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022B85-247C-406D-B008-BCFA942C32B7}"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l-GR"/>
        </a:p>
      </dgm:t>
    </dgm:pt>
    <dgm:pt modelId="{8E728139-4E08-48E8-8E22-177BF2F172EE}">
      <dgm:prSet phldrT="[Κείμενο]"/>
      <dgm:spPr/>
      <dgm:t>
        <a:bodyPr/>
        <a:lstStyle/>
        <a:p>
          <a:r>
            <a:rPr lang="el-GR" dirty="0"/>
            <a:t>Νομικοί </a:t>
          </a:r>
        </a:p>
      </dgm:t>
    </dgm:pt>
    <dgm:pt modelId="{B35AB965-8CBB-49E0-9621-F60F0FC41E22}" type="parTrans" cxnId="{1CF429A5-37A9-40AC-8270-A9E651A0B584}">
      <dgm:prSet/>
      <dgm:spPr/>
      <dgm:t>
        <a:bodyPr/>
        <a:lstStyle/>
        <a:p>
          <a:endParaRPr lang="el-GR"/>
        </a:p>
      </dgm:t>
    </dgm:pt>
    <dgm:pt modelId="{D88620F8-A2B1-43CF-9CE7-CFA0C8F2134E}" type="sibTrans" cxnId="{1CF429A5-37A9-40AC-8270-A9E651A0B584}">
      <dgm:prSet/>
      <dgm:spPr/>
      <dgm:t>
        <a:bodyPr/>
        <a:lstStyle/>
        <a:p>
          <a:endParaRPr lang="el-GR"/>
        </a:p>
      </dgm:t>
    </dgm:pt>
    <dgm:pt modelId="{E95DBE91-EF83-4423-A94E-BDA0DB6F0F2E}">
      <dgm:prSet phldrT="[Κείμενο]"/>
      <dgm:spPr/>
      <dgm:t>
        <a:bodyPr/>
        <a:lstStyle/>
        <a:p>
          <a:r>
            <a:rPr lang="el-GR" dirty="0"/>
            <a:t>Οικονομικοί</a:t>
          </a:r>
        </a:p>
      </dgm:t>
    </dgm:pt>
    <dgm:pt modelId="{EF7C7197-26C5-4211-80E3-BFC3F884BBBA}" type="parTrans" cxnId="{090829B9-1B4F-4001-ACCB-F591244DEB84}">
      <dgm:prSet/>
      <dgm:spPr/>
      <dgm:t>
        <a:bodyPr/>
        <a:lstStyle/>
        <a:p>
          <a:endParaRPr lang="el-GR"/>
        </a:p>
      </dgm:t>
    </dgm:pt>
    <dgm:pt modelId="{E1C86354-FFC3-4E39-B01E-3F70470D01CD}" type="sibTrans" cxnId="{090829B9-1B4F-4001-ACCB-F591244DEB84}">
      <dgm:prSet/>
      <dgm:spPr/>
      <dgm:t>
        <a:bodyPr/>
        <a:lstStyle/>
        <a:p>
          <a:endParaRPr lang="el-GR"/>
        </a:p>
      </dgm:t>
    </dgm:pt>
    <dgm:pt modelId="{9F92C765-AC66-481D-A695-AE3473A642DA}">
      <dgm:prSet phldrT="[Κείμενο]"/>
      <dgm:spPr/>
      <dgm:t>
        <a:bodyPr/>
        <a:lstStyle/>
        <a:p>
          <a:r>
            <a:rPr lang="el-GR" dirty="0"/>
            <a:t>Πολιτικοί</a:t>
          </a:r>
        </a:p>
      </dgm:t>
    </dgm:pt>
    <dgm:pt modelId="{CC130DDD-3CF5-4C15-B344-67CE8A63429C}" type="parTrans" cxnId="{75BC4F08-4424-4926-AFA6-EB5717B696D7}">
      <dgm:prSet/>
      <dgm:spPr/>
      <dgm:t>
        <a:bodyPr/>
        <a:lstStyle/>
        <a:p>
          <a:endParaRPr lang="el-GR"/>
        </a:p>
      </dgm:t>
    </dgm:pt>
    <dgm:pt modelId="{8D5D588E-821A-46C1-9B26-47F5DFB9BCF3}" type="sibTrans" cxnId="{75BC4F08-4424-4926-AFA6-EB5717B696D7}">
      <dgm:prSet/>
      <dgm:spPr/>
      <dgm:t>
        <a:bodyPr/>
        <a:lstStyle/>
        <a:p>
          <a:endParaRPr lang="el-GR"/>
        </a:p>
      </dgm:t>
    </dgm:pt>
    <dgm:pt modelId="{16D2DD20-6683-4F74-BEA0-D0B5FC6DAAE3}">
      <dgm:prSet phldrT="[Κείμενο]"/>
      <dgm:spPr/>
      <dgm:t>
        <a:bodyPr/>
        <a:lstStyle/>
        <a:p>
          <a:r>
            <a:rPr lang="el-GR" dirty="0"/>
            <a:t>Πολιτιστικοί</a:t>
          </a:r>
        </a:p>
      </dgm:t>
    </dgm:pt>
    <dgm:pt modelId="{374DBFD3-3404-417F-858F-2F14AEAC3F8E}" type="sibTrans" cxnId="{6B42F309-75F5-460F-A6C7-27DEE5ECCB03}">
      <dgm:prSet/>
      <dgm:spPr/>
      <dgm:t>
        <a:bodyPr/>
        <a:lstStyle/>
        <a:p>
          <a:endParaRPr lang="el-GR"/>
        </a:p>
      </dgm:t>
    </dgm:pt>
    <dgm:pt modelId="{32C7E6A6-D999-467F-8F93-93B11846ABEB}" type="parTrans" cxnId="{6B42F309-75F5-460F-A6C7-27DEE5ECCB03}">
      <dgm:prSet/>
      <dgm:spPr/>
      <dgm:t>
        <a:bodyPr/>
        <a:lstStyle/>
        <a:p>
          <a:endParaRPr lang="el-GR"/>
        </a:p>
      </dgm:t>
    </dgm:pt>
    <dgm:pt modelId="{BE1FEA90-18F3-4F37-A369-3C29F260386B}" type="pres">
      <dgm:prSet presAssocID="{60022B85-247C-406D-B008-BCFA942C32B7}" presName="cycle" presStyleCnt="0">
        <dgm:presLayoutVars>
          <dgm:dir/>
          <dgm:resizeHandles val="exact"/>
        </dgm:presLayoutVars>
      </dgm:prSet>
      <dgm:spPr/>
    </dgm:pt>
    <dgm:pt modelId="{61605EE9-494D-4003-B02E-19AEC9239D49}" type="pres">
      <dgm:prSet presAssocID="{16D2DD20-6683-4F74-BEA0-D0B5FC6DAAE3}" presName="node" presStyleLbl="node1" presStyleIdx="0" presStyleCnt="4">
        <dgm:presLayoutVars>
          <dgm:bulletEnabled val="1"/>
        </dgm:presLayoutVars>
      </dgm:prSet>
      <dgm:spPr/>
    </dgm:pt>
    <dgm:pt modelId="{7B919C36-E13B-4753-8C8A-A8CE11242411}" type="pres">
      <dgm:prSet presAssocID="{16D2DD20-6683-4F74-BEA0-D0B5FC6DAAE3}" presName="spNode" presStyleCnt="0"/>
      <dgm:spPr/>
    </dgm:pt>
    <dgm:pt modelId="{35E449E3-0D33-4C8B-912B-C965F2AF0DCE}" type="pres">
      <dgm:prSet presAssocID="{374DBFD3-3404-417F-858F-2F14AEAC3F8E}" presName="sibTrans" presStyleLbl="sibTrans1D1" presStyleIdx="0" presStyleCnt="4"/>
      <dgm:spPr/>
    </dgm:pt>
    <dgm:pt modelId="{713633A0-1D9D-4A47-B50D-6E9F85131C92}" type="pres">
      <dgm:prSet presAssocID="{8E728139-4E08-48E8-8E22-177BF2F172EE}" presName="node" presStyleLbl="node1" presStyleIdx="1" presStyleCnt="4">
        <dgm:presLayoutVars>
          <dgm:bulletEnabled val="1"/>
        </dgm:presLayoutVars>
      </dgm:prSet>
      <dgm:spPr/>
    </dgm:pt>
    <dgm:pt modelId="{1CF85A04-8194-4598-BED2-8D2EF92CE4D6}" type="pres">
      <dgm:prSet presAssocID="{8E728139-4E08-48E8-8E22-177BF2F172EE}" presName="spNode" presStyleCnt="0"/>
      <dgm:spPr/>
    </dgm:pt>
    <dgm:pt modelId="{A7E38567-DBE1-4B31-95C1-9C27F4AA5BA0}" type="pres">
      <dgm:prSet presAssocID="{D88620F8-A2B1-43CF-9CE7-CFA0C8F2134E}" presName="sibTrans" presStyleLbl="sibTrans1D1" presStyleIdx="1" presStyleCnt="4"/>
      <dgm:spPr/>
    </dgm:pt>
    <dgm:pt modelId="{D08249E0-ED54-4769-A0D3-575503472AAB}" type="pres">
      <dgm:prSet presAssocID="{E95DBE91-EF83-4423-A94E-BDA0DB6F0F2E}" presName="node" presStyleLbl="node1" presStyleIdx="2" presStyleCnt="4">
        <dgm:presLayoutVars>
          <dgm:bulletEnabled val="1"/>
        </dgm:presLayoutVars>
      </dgm:prSet>
      <dgm:spPr/>
    </dgm:pt>
    <dgm:pt modelId="{72D5C45F-179D-4D6B-B577-2675FAB82576}" type="pres">
      <dgm:prSet presAssocID="{E95DBE91-EF83-4423-A94E-BDA0DB6F0F2E}" presName="spNode" presStyleCnt="0"/>
      <dgm:spPr/>
    </dgm:pt>
    <dgm:pt modelId="{5C8F2C0C-1F4F-40EF-98E9-EE88D5379287}" type="pres">
      <dgm:prSet presAssocID="{E1C86354-FFC3-4E39-B01E-3F70470D01CD}" presName="sibTrans" presStyleLbl="sibTrans1D1" presStyleIdx="2" presStyleCnt="4"/>
      <dgm:spPr/>
    </dgm:pt>
    <dgm:pt modelId="{7DA2F4FB-85E6-4ED3-AE1C-9D88C2DAAE99}" type="pres">
      <dgm:prSet presAssocID="{9F92C765-AC66-481D-A695-AE3473A642DA}" presName="node" presStyleLbl="node1" presStyleIdx="3" presStyleCnt="4">
        <dgm:presLayoutVars>
          <dgm:bulletEnabled val="1"/>
        </dgm:presLayoutVars>
      </dgm:prSet>
      <dgm:spPr/>
    </dgm:pt>
    <dgm:pt modelId="{D91073EB-6AED-46E8-B55A-763415389A03}" type="pres">
      <dgm:prSet presAssocID="{9F92C765-AC66-481D-A695-AE3473A642DA}" presName="spNode" presStyleCnt="0"/>
      <dgm:spPr/>
    </dgm:pt>
    <dgm:pt modelId="{E8EBE6B5-CCAD-4AE1-B176-E52C33AD6CB6}" type="pres">
      <dgm:prSet presAssocID="{8D5D588E-821A-46C1-9B26-47F5DFB9BCF3}" presName="sibTrans" presStyleLbl="sibTrans1D1" presStyleIdx="3" presStyleCnt="4"/>
      <dgm:spPr/>
    </dgm:pt>
  </dgm:ptLst>
  <dgm:cxnLst>
    <dgm:cxn modelId="{75BC4F08-4424-4926-AFA6-EB5717B696D7}" srcId="{60022B85-247C-406D-B008-BCFA942C32B7}" destId="{9F92C765-AC66-481D-A695-AE3473A642DA}" srcOrd="3" destOrd="0" parTransId="{CC130DDD-3CF5-4C15-B344-67CE8A63429C}" sibTransId="{8D5D588E-821A-46C1-9B26-47F5DFB9BCF3}"/>
    <dgm:cxn modelId="{6B42F309-75F5-460F-A6C7-27DEE5ECCB03}" srcId="{60022B85-247C-406D-B008-BCFA942C32B7}" destId="{16D2DD20-6683-4F74-BEA0-D0B5FC6DAAE3}" srcOrd="0" destOrd="0" parTransId="{32C7E6A6-D999-467F-8F93-93B11846ABEB}" sibTransId="{374DBFD3-3404-417F-858F-2F14AEAC3F8E}"/>
    <dgm:cxn modelId="{B4AFB613-35FC-47C8-9349-DC14EE0E0014}" type="presOf" srcId="{E95DBE91-EF83-4423-A94E-BDA0DB6F0F2E}" destId="{D08249E0-ED54-4769-A0D3-575503472AAB}" srcOrd="0" destOrd="0" presId="urn:microsoft.com/office/officeart/2005/8/layout/cycle6"/>
    <dgm:cxn modelId="{3962E920-B2A4-4C58-AB5F-A06EAC4D25B9}" type="presOf" srcId="{8D5D588E-821A-46C1-9B26-47F5DFB9BCF3}" destId="{E8EBE6B5-CCAD-4AE1-B176-E52C33AD6CB6}" srcOrd="0" destOrd="0" presId="urn:microsoft.com/office/officeart/2005/8/layout/cycle6"/>
    <dgm:cxn modelId="{7EEF2B43-1D70-41B9-A3D3-71741FCA7D0D}" type="presOf" srcId="{E1C86354-FFC3-4E39-B01E-3F70470D01CD}" destId="{5C8F2C0C-1F4F-40EF-98E9-EE88D5379287}" srcOrd="0" destOrd="0" presId="urn:microsoft.com/office/officeart/2005/8/layout/cycle6"/>
    <dgm:cxn modelId="{0B8FC28B-847B-4FBB-91C8-62D7B3521AD4}" type="presOf" srcId="{9F92C765-AC66-481D-A695-AE3473A642DA}" destId="{7DA2F4FB-85E6-4ED3-AE1C-9D88C2DAAE99}" srcOrd="0" destOrd="0" presId="urn:microsoft.com/office/officeart/2005/8/layout/cycle6"/>
    <dgm:cxn modelId="{5EFF228F-0345-48E7-90CC-DDA6640D317A}" type="presOf" srcId="{16D2DD20-6683-4F74-BEA0-D0B5FC6DAAE3}" destId="{61605EE9-494D-4003-B02E-19AEC9239D49}" srcOrd="0" destOrd="0" presId="urn:microsoft.com/office/officeart/2005/8/layout/cycle6"/>
    <dgm:cxn modelId="{FE33C295-7BEF-4AA5-AF23-90AB3A8A3156}" type="presOf" srcId="{374DBFD3-3404-417F-858F-2F14AEAC3F8E}" destId="{35E449E3-0D33-4C8B-912B-C965F2AF0DCE}" srcOrd="0" destOrd="0" presId="urn:microsoft.com/office/officeart/2005/8/layout/cycle6"/>
    <dgm:cxn modelId="{1CF429A5-37A9-40AC-8270-A9E651A0B584}" srcId="{60022B85-247C-406D-B008-BCFA942C32B7}" destId="{8E728139-4E08-48E8-8E22-177BF2F172EE}" srcOrd="1" destOrd="0" parTransId="{B35AB965-8CBB-49E0-9621-F60F0FC41E22}" sibTransId="{D88620F8-A2B1-43CF-9CE7-CFA0C8F2134E}"/>
    <dgm:cxn modelId="{090829B9-1B4F-4001-ACCB-F591244DEB84}" srcId="{60022B85-247C-406D-B008-BCFA942C32B7}" destId="{E95DBE91-EF83-4423-A94E-BDA0DB6F0F2E}" srcOrd="2" destOrd="0" parTransId="{EF7C7197-26C5-4211-80E3-BFC3F884BBBA}" sibTransId="{E1C86354-FFC3-4E39-B01E-3F70470D01CD}"/>
    <dgm:cxn modelId="{397B82C9-5D4B-4616-844A-9867F403AC15}" type="presOf" srcId="{8E728139-4E08-48E8-8E22-177BF2F172EE}" destId="{713633A0-1D9D-4A47-B50D-6E9F85131C92}" srcOrd="0" destOrd="0" presId="urn:microsoft.com/office/officeart/2005/8/layout/cycle6"/>
    <dgm:cxn modelId="{9096C1ED-3374-4598-B9AD-9619B4CB0909}" type="presOf" srcId="{60022B85-247C-406D-B008-BCFA942C32B7}" destId="{BE1FEA90-18F3-4F37-A369-3C29F260386B}" srcOrd="0" destOrd="0" presId="urn:microsoft.com/office/officeart/2005/8/layout/cycle6"/>
    <dgm:cxn modelId="{15486FF5-395E-456C-8462-1E5247966EFD}" type="presOf" srcId="{D88620F8-A2B1-43CF-9CE7-CFA0C8F2134E}" destId="{A7E38567-DBE1-4B31-95C1-9C27F4AA5BA0}" srcOrd="0" destOrd="0" presId="urn:microsoft.com/office/officeart/2005/8/layout/cycle6"/>
    <dgm:cxn modelId="{97B09B5F-CB4C-4CAF-BF7D-8C46F724E886}" type="presParOf" srcId="{BE1FEA90-18F3-4F37-A369-3C29F260386B}" destId="{61605EE9-494D-4003-B02E-19AEC9239D49}" srcOrd="0" destOrd="0" presId="urn:microsoft.com/office/officeart/2005/8/layout/cycle6"/>
    <dgm:cxn modelId="{2F945C5A-476E-4C3F-A1A4-EAB448F90C75}" type="presParOf" srcId="{BE1FEA90-18F3-4F37-A369-3C29F260386B}" destId="{7B919C36-E13B-4753-8C8A-A8CE11242411}" srcOrd="1" destOrd="0" presId="urn:microsoft.com/office/officeart/2005/8/layout/cycle6"/>
    <dgm:cxn modelId="{F4AD24FB-37E2-4DEB-8BD6-9EFADB2F744C}" type="presParOf" srcId="{BE1FEA90-18F3-4F37-A369-3C29F260386B}" destId="{35E449E3-0D33-4C8B-912B-C965F2AF0DCE}" srcOrd="2" destOrd="0" presId="urn:microsoft.com/office/officeart/2005/8/layout/cycle6"/>
    <dgm:cxn modelId="{08480AC1-B480-4E18-B85D-03BF08DA217B}" type="presParOf" srcId="{BE1FEA90-18F3-4F37-A369-3C29F260386B}" destId="{713633A0-1D9D-4A47-B50D-6E9F85131C92}" srcOrd="3" destOrd="0" presId="urn:microsoft.com/office/officeart/2005/8/layout/cycle6"/>
    <dgm:cxn modelId="{0B472107-E1F0-4079-93BD-BA00B0C9B74B}" type="presParOf" srcId="{BE1FEA90-18F3-4F37-A369-3C29F260386B}" destId="{1CF85A04-8194-4598-BED2-8D2EF92CE4D6}" srcOrd="4" destOrd="0" presId="urn:microsoft.com/office/officeart/2005/8/layout/cycle6"/>
    <dgm:cxn modelId="{174F8CC6-AD04-4374-A56D-4B52D587A763}" type="presParOf" srcId="{BE1FEA90-18F3-4F37-A369-3C29F260386B}" destId="{A7E38567-DBE1-4B31-95C1-9C27F4AA5BA0}" srcOrd="5" destOrd="0" presId="urn:microsoft.com/office/officeart/2005/8/layout/cycle6"/>
    <dgm:cxn modelId="{18C2B066-BAF2-427B-99C1-B032510CC8C4}" type="presParOf" srcId="{BE1FEA90-18F3-4F37-A369-3C29F260386B}" destId="{D08249E0-ED54-4769-A0D3-575503472AAB}" srcOrd="6" destOrd="0" presId="urn:microsoft.com/office/officeart/2005/8/layout/cycle6"/>
    <dgm:cxn modelId="{A6ABED14-31DF-4D7F-81F2-5EB49BF5EEDB}" type="presParOf" srcId="{BE1FEA90-18F3-4F37-A369-3C29F260386B}" destId="{72D5C45F-179D-4D6B-B577-2675FAB82576}" srcOrd="7" destOrd="0" presId="urn:microsoft.com/office/officeart/2005/8/layout/cycle6"/>
    <dgm:cxn modelId="{4B53CD69-7EDF-4860-9A63-A401AA6AC1D8}" type="presParOf" srcId="{BE1FEA90-18F3-4F37-A369-3C29F260386B}" destId="{5C8F2C0C-1F4F-40EF-98E9-EE88D5379287}" srcOrd="8" destOrd="0" presId="urn:microsoft.com/office/officeart/2005/8/layout/cycle6"/>
    <dgm:cxn modelId="{465BB0DA-6006-421A-8554-C9C730DDF853}" type="presParOf" srcId="{BE1FEA90-18F3-4F37-A369-3C29F260386B}" destId="{7DA2F4FB-85E6-4ED3-AE1C-9D88C2DAAE99}" srcOrd="9" destOrd="0" presId="urn:microsoft.com/office/officeart/2005/8/layout/cycle6"/>
    <dgm:cxn modelId="{1707DE02-AF93-4C80-8FC9-607FD0D8315E}" type="presParOf" srcId="{BE1FEA90-18F3-4F37-A369-3C29F260386B}" destId="{D91073EB-6AED-46E8-B55A-763415389A03}" srcOrd="10" destOrd="0" presId="urn:microsoft.com/office/officeart/2005/8/layout/cycle6"/>
    <dgm:cxn modelId="{AA0F2683-A233-49ED-B649-300680FCFC8E}" type="presParOf" srcId="{BE1FEA90-18F3-4F37-A369-3C29F260386B}" destId="{E8EBE6B5-CCAD-4AE1-B176-E52C33AD6CB6}" srcOrd="11" destOrd="0" presId="urn:microsoft.com/office/officeart/2005/8/layout/cycle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489AE-D078-44AF-BEA4-85C46E50905B}">
      <dsp:nvSpPr>
        <dsp:cNvPr id="0" name=""/>
        <dsp:cNvSpPr/>
      </dsp:nvSpPr>
      <dsp:spPr>
        <a:xfrm>
          <a:off x="2893415" y="2513"/>
          <a:ext cx="1462761"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B0F0"/>
              </a:solidFill>
            </a:rPr>
            <a:t>ΣΩΜΑΤΙΚΗ</a:t>
          </a:r>
        </a:p>
      </dsp:txBody>
      <dsp:txXfrm>
        <a:off x="2935108" y="44206"/>
        <a:ext cx="1379375" cy="770708"/>
      </dsp:txXfrm>
    </dsp:sp>
    <dsp:sp modelId="{65643C75-053D-4173-89A4-81361951CABD}">
      <dsp:nvSpPr>
        <dsp:cNvPr id="0" name=""/>
        <dsp:cNvSpPr/>
      </dsp:nvSpPr>
      <dsp:spPr>
        <a:xfrm>
          <a:off x="1189006" y="429560"/>
          <a:ext cx="4871578" cy="4871578"/>
        </a:xfrm>
        <a:custGeom>
          <a:avLst/>
          <a:gdLst/>
          <a:ahLst/>
          <a:cxnLst/>
          <a:rect l="0" t="0" r="0" b="0"/>
          <a:pathLst>
            <a:path>
              <a:moveTo>
                <a:pt x="3175038" y="114888"/>
              </a:moveTo>
              <a:arcTo wR="2435789" hR="2435789" stAng="17260058" swAng="1147286"/>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417FE8F-5E9E-4D4B-BADA-53FE00048EBB}">
      <dsp:nvSpPr>
        <dsp:cNvPr id="0" name=""/>
        <dsp:cNvSpPr/>
      </dsp:nvSpPr>
      <dsp:spPr>
        <a:xfrm>
          <a:off x="4717842" y="919613"/>
          <a:ext cx="1622660"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B0F0"/>
              </a:solidFill>
            </a:rPr>
            <a:t>ΚΟΙΝΩΝΙΚΗ</a:t>
          </a:r>
        </a:p>
      </dsp:txBody>
      <dsp:txXfrm>
        <a:off x="4759535" y="961306"/>
        <a:ext cx="1539274" cy="770708"/>
      </dsp:txXfrm>
    </dsp:sp>
    <dsp:sp modelId="{46CA2E6D-4D56-421B-81F7-CF6C0B0C241B}">
      <dsp:nvSpPr>
        <dsp:cNvPr id="0" name=""/>
        <dsp:cNvSpPr/>
      </dsp:nvSpPr>
      <dsp:spPr>
        <a:xfrm>
          <a:off x="1189006" y="429560"/>
          <a:ext cx="4871578" cy="4871578"/>
        </a:xfrm>
        <a:custGeom>
          <a:avLst/>
          <a:gdLst/>
          <a:ahLst/>
          <a:cxnLst/>
          <a:rect l="0" t="0" r="0" b="0"/>
          <a:pathLst>
            <a:path>
              <a:moveTo>
                <a:pt x="4618761" y="1355186"/>
              </a:moveTo>
              <a:arcTo wR="2435789" hR="2435789" stAng="20019835" swAng="1725076"/>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F0373C-A36F-4F48-97E0-AC611655D5BF}">
      <dsp:nvSpPr>
        <dsp:cNvPr id="0" name=""/>
        <dsp:cNvSpPr/>
      </dsp:nvSpPr>
      <dsp:spPr>
        <a:xfrm>
          <a:off x="5108655" y="2980317"/>
          <a:ext cx="1781719"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B0F0"/>
              </a:solidFill>
            </a:rPr>
            <a:t>ΣΕΞΟΥΑΛΙΚΗ</a:t>
          </a:r>
        </a:p>
      </dsp:txBody>
      <dsp:txXfrm>
        <a:off x="5150348" y="3022010"/>
        <a:ext cx="1698333" cy="770708"/>
      </dsp:txXfrm>
    </dsp:sp>
    <dsp:sp modelId="{3C0D56DE-DB0D-4227-91B5-104B99CF6B56}">
      <dsp:nvSpPr>
        <dsp:cNvPr id="0" name=""/>
        <dsp:cNvSpPr/>
      </dsp:nvSpPr>
      <dsp:spPr>
        <a:xfrm>
          <a:off x="1038228" y="906226"/>
          <a:ext cx="4871578" cy="4871578"/>
        </a:xfrm>
        <a:custGeom>
          <a:avLst/>
          <a:gdLst/>
          <a:ahLst/>
          <a:cxnLst/>
          <a:rect l="0" t="0" r="0" b="0"/>
          <a:pathLst>
            <a:path>
              <a:moveTo>
                <a:pt x="4819537" y="2936605"/>
              </a:moveTo>
              <a:arcTo wR="2435789" hR="2435789" stAng="711903" swAng="1196109"/>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3E0AF3A-C888-4A69-92C4-A192F02F5704}">
      <dsp:nvSpPr>
        <dsp:cNvPr id="0" name=""/>
        <dsp:cNvSpPr/>
      </dsp:nvSpPr>
      <dsp:spPr>
        <a:xfrm>
          <a:off x="4040563" y="4632879"/>
          <a:ext cx="1978857"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B0F0"/>
              </a:solidFill>
            </a:rPr>
            <a:t>ΨΥΧΟΛΟΓΙΚΗ</a:t>
          </a:r>
        </a:p>
      </dsp:txBody>
      <dsp:txXfrm>
        <a:off x="4082256" y="4674572"/>
        <a:ext cx="1895471" cy="770708"/>
      </dsp:txXfrm>
    </dsp:sp>
    <dsp:sp modelId="{1AC2CFE5-3B33-4DF4-8EE8-E2A0239C04A4}">
      <dsp:nvSpPr>
        <dsp:cNvPr id="0" name=""/>
        <dsp:cNvSpPr/>
      </dsp:nvSpPr>
      <dsp:spPr>
        <a:xfrm>
          <a:off x="1290064" y="586711"/>
          <a:ext cx="4871578" cy="4871578"/>
        </a:xfrm>
        <a:custGeom>
          <a:avLst/>
          <a:gdLst/>
          <a:ahLst/>
          <a:cxnLst/>
          <a:rect l="0" t="0" r="0" b="0"/>
          <a:pathLst>
            <a:path>
              <a:moveTo>
                <a:pt x="2740235" y="4852477"/>
              </a:moveTo>
              <a:arcTo wR="2435789" hR="2435789" stAng="4969193" swAng="144232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A2459E6-09FD-42F0-AB73-215CA455FA49}">
      <dsp:nvSpPr>
        <dsp:cNvPr id="0" name=""/>
        <dsp:cNvSpPr/>
      </dsp:nvSpPr>
      <dsp:spPr>
        <a:xfrm>
          <a:off x="1364342" y="4556677"/>
          <a:ext cx="1645208"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b="1" kern="1200" dirty="0">
              <a:solidFill>
                <a:srgbClr val="00B0F0"/>
              </a:solidFill>
            </a:rPr>
            <a:t>ΛΕΚΤΙΚΗ</a:t>
          </a:r>
        </a:p>
      </dsp:txBody>
      <dsp:txXfrm>
        <a:off x="1406035" y="4598370"/>
        <a:ext cx="1561822" cy="770708"/>
      </dsp:txXfrm>
    </dsp:sp>
    <dsp:sp modelId="{7EC89F45-85EE-43A4-BEAD-7DC68EBEA164}">
      <dsp:nvSpPr>
        <dsp:cNvPr id="0" name=""/>
        <dsp:cNvSpPr/>
      </dsp:nvSpPr>
      <dsp:spPr>
        <a:xfrm>
          <a:off x="1316584" y="804820"/>
          <a:ext cx="4871578" cy="4871578"/>
        </a:xfrm>
        <a:custGeom>
          <a:avLst/>
          <a:gdLst/>
          <a:ahLst/>
          <a:cxnLst/>
          <a:rect l="0" t="0" r="0" b="0"/>
          <a:pathLst>
            <a:path>
              <a:moveTo>
                <a:pt x="381904" y="3745227"/>
              </a:moveTo>
              <a:arcTo wR="2435789" hR="2435789" stAng="8848846" swAng="109345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57413A7-8775-42CD-88A8-5759613FC088}">
      <dsp:nvSpPr>
        <dsp:cNvPr id="0" name=""/>
        <dsp:cNvSpPr/>
      </dsp:nvSpPr>
      <dsp:spPr>
        <a:xfrm>
          <a:off x="363139" y="2980317"/>
          <a:ext cx="1773874" cy="85409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solidFill>
                <a:srgbClr val="00B0F0"/>
              </a:solidFill>
            </a:rPr>
            <a:t>ΠΑΡΕΝΟΧΛΗΣΗ</a:t>
          </a:r>
        </a:p>
      </dsp:txBody>
      <dsp:txXfrm>
        <a:off x="404832" y="3022010"/>
        <a:ext cx="1690488" cy="770708"/>
      </dsp:txXfrm>
    </dsp:sp>
    <dsp:sp modelId="{96B9BDBE-6262-4D26-98C4-B2EF98A8E77A}">
      <dsp:nvSpPr>
        <dsp:cNvPr id="0" name=""/>
        <dsp:cNvSpPr/>
      </dsp:nvSpPr>
      <dsp:spPr>
        <a:xfrm>
          <a:off x="1189006" y="429560"/>
          <a:ext cx="4871578" cy="4871578"/>
        </a:xfrm>
        <a:custGeom>
          <a:avLst/>
          <a:gdLst/>
          <a:ahLst/>
          <a:cxnLst/>
          <a:rect l="0" t="0" r="0" b="0"/>
          <a:pathLst>
            <a:path>
              <a:moveTo>
                <a:pt x="2236" y="2540151"/>
              </a:moveTo>
              <a:arcTo wR="2435789" hR="2435789" stAng="10652663" swAng="1480372"/>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844505E-BCA3-4813-B7F4-444649AC1DD4}">
      <dsp:nvSpPr>
        <dsp:cNvPr id="0" name=""/>
        <dsp:cNvSpPr/>
      </dsp:nvSpPr>
      <dsp:spPr>
        <a:xfrm>
          <a:off x="900212" y="758808"/>
          <a:ext cx="1640412" cy="117570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b="1" kern="1200" dirty="0">
              <a:solidFill>
                <a:srgbClr val="00B0F0"/>
              </a:solidFill>
            </a:rPr>
            <a:t>ΕΝΔΟ</a:t>
          </a:r>
        </a:p>
        <a:p>
          <a:pPr marL="0" lvl="0" indent="0" algn="ctr" defTabSz="666750">
            <a:lnSpc>
              <a:spcPct val="90000"/>
            </a:lnSpc>
            <a:spcBef>
              <a:spcPct val="0"/>
            </a:spcBef>
            <a:spcAft>
              <a:spcPct val="35000"/>
            </a:spcAft>
            <a:buNone/>
          </a:pPr>
          <a:r>
            <a:rPr lang="el-GR" sz="1500" b="1" kern="1200" dirty="0">
              <a:solidFill>
                <a:srgbClr val="00B0F0"/>
              </a:solidFill>
            </a:rPr>
            <a:t>ΟΙΚΟΓΕΝΕΙΑΚΗ</a:t>
          </a:r>
        </a:p>
      </dsp:txBody>
      <dsp:txXfrm>
        <a:off x="957605" y="816201"/>
        <a:ext cx="1525626" cy="1060917"/>
      </dsp:txXfrm>
    </dsp:sp>
    <dsp:sp modelId="{AF87A9B8-AA63-403E-8386-44DAE79ED9D6}">
      <dsp:nvSpPr>
        <dsp:cNvPr id="0" name=""/>
        <dsp:cNvSpPr/>
      </dsp:nvSpPr>
      <dsp:spPr>
        <a:xfrm>
          <a:off x="1189006" y="429560"/>
          <a:ext cx="4871578" cy="4871578"/>
        </a:xfrm>
        <a:custGeom>
          <a:avLst/>
          <a:gdLst/>
          <a:ahLst/>
          <a:cxnLst/>
          <a:rect l="0" t="0" r="0" b="0"/>
          <a:pathLst>
            <a:path>
              <a:moveTo>
                <a:pt x="1217510" y="326555"/>
              </a:moveTo>
              <a:arcTo wR="2435789" hR="2435789" stAng="14399374" swAng="74463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605EE9-494D-4003-B02E-19AEC9239D49}">
      <dsp:nvSpPr>
        <dsp:cNvPr id="0" name=""/>
        <dsp:cNvSpPr/>
      </dsp:nvSpPr>
      <dsp:spPr>
        <a:xfrm>
          <a:off x="2510483" y="839"/>
          <a:ext cx="1695519" cy="110208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t>Πολιτιστικοί</a:t>
          </a:r>
        </a:p>
      </dsp:txBody>
      <dsp:txXfrm>
        <a:off x="2564282" y="54638"/>
        <a:ext cx="1587921" cy="994489"/>
      </dsp:txXfrm>
    </dsp:sp>
    <dsp:sp modelId="{35E449E3-0D33-4C8B-912B-C965F2AF0DCE}">
      <dsp:nvSpPr>
        <dsp:cNvPr id="0" name=""/>
        <dsp:cNvSpPr/>
      </dsp:nvSpPr>
      <dsp:spPr>
        <a:xfrm>
          <a:off x="1538697" y="551883"/>
          <a:ext cx="3639090" cy="3639090"/>
        </a:xfrm>
        <a:custGeom>
          <a:avLst/>
          <a:gdLst/>
          <a:ahLst/>
          <a:cxnLst/>
          <a:rect l="0" t="0" r="0" b="0"/>
          <a:pathLst>
            <a:path>
              <a:moveTo>
                <a:pt x="2679499" y="216041"/>
              </a:moveTo>
              <a:arcTo wR="1819545" hR="1819545" stAng="17892271" swAng="262391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13633A0-1D9D-4A47-B50D-6E9F85131C92}">
      <dsp:nvSpPr>
        <dsp:cNvPr id="0" name=""/>
        <dsp:cNvSpPr/>
      </dsp:nvSpPr>
      <dsp:spPr>
        <a:xfrm>
          <a:off x="4330028" y="1820384"/>
          <a:ext cx="1695519" cy="110208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t>Νομικοί </a:t>
          </a:r>
        </a:p>
      </dsp:txBody>
      <dsp:txXfrm>
        <a:off x="4383827" y="1874183"/>
        <a:ext cx="1587921" cy="994489"/>
      </dsp:txXfrm>
    </dsp:sp>
    <dsp:sp modelId="{A7E38567-DBE1-4B31-95C1-9C27F4AA5BA0}">
      <dsp:nvSpPr>
        <dsp:cNvPr id="0" name=""/>
        <dsp:cNvSpPr/>
      </dsp:nvSpPr>
      <dsp:spPr>
        <a:xfrm>
          <a:off x="1538697" y="551883"/>
          <a:ext cx="3639090" cy="3639090"/>
        </a:xfrm>
        <a:custGeom>
          <a:avLst/>
          <a:gdLst/>
          <a:ahLst/>
          <a:cxnLst/>
          <a:rect l="0" t="0" r="0" b="0"/>
          <a:pathLst>
            <a:path>
              <a:moveTo>
                <a:pt x="3549411" y="2383733"/>
              </a:moveTo>
              <a:arcTo wR="1819545" hR="1819545" stAng="1083811" swAng="262391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08249E0-ED54-4769-A0D3-575503472AAB}">
      <dsp:nvSpPr>
        <dsp:cNvPr id="0" name=""/>
        <dsp:cNvSpPr/>
      </dsp:nvSpPr>
      <dsp:spPr>
        <a:xfrm>
          <a:off x="2510483" y="3639930"/>
          <a:ext cx="1695519" cy="110208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t>Οικονομικοί</a:t>
          </a:r>
        </a:p>
      </dsp:txBody>
      <dsp:txXfrm>
        <a:off x="2564282" y="3693729"/>
        <a:ext cx="1587921" cy="994489"/>
      </dsp:txXfrm>
    </dsp:sp>
    <dsp:sp modelId="{5C8F2C0C-1F4F-40EF-98E9-EE88D5379287}">
      <dsp:nvSpPr>
        <dsp:cNvPr id="0" name=""/>
        <dsp:cNvSpPr/>
      </dsp:nvSpPr>
      <dsp:spPr>
        <a:xfrm>
          <a:off x="1538697" y="551883"/>
          <a:ext cx="3639090" cy="3639090"/>
        </a:xfrm>
        <a:custGeom>
          <a:avLst/>
          <a:gdLst/>
          <a:ahLst/>
          <a:cxnLst/>
          <a:rect l="0" t="0" r="0" b="0"/>
          <a:pathLst>
            <a:path>
              <a:moveTo>
                <a:pt x="959591" y="3423049"/>
              </a:moveTo>
              <a:arcTo wR="1819545" hR="1819545" stAng="7092271" swAng="262391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DA2F4FB-85E6-4ED3-AE1C-9D88C2DAAE99}">
      <dsp:nvSpPr>
        <dsp:cNvPr id="0" name=""/>
        <dsp:cNvSpPr/>
      </dsp:nvSpPr>
      <dsp:spPr>
        <a:xfrm>
          <a:off x="690937" y="1820384"/>
          <a:ext cx="1695519" cy="1102087"/>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t>Πολιτικοί</a:t>
          </a:r>
        </a:p>
      </dsp:txBody>
      <dsp:txXfrm>
        <a:off x="744736" y="1874183"/>
        <a:ext cx="1587921" cy="994489"/>
      </dsp:txXfrm>
    </dsp:sp>
    <dsp:sp modelId="{E8EBE6B5-CCAD-4AE1-B176-E52C33AD6CB6}">
      <dsp:nvSpPr>
        <dsp:cNvPr id="0" name=""/>
        <dsp:cNvSpPr/>
      </dsp:nvSpPr>
      <dsp:spPr>
        <a:xfrm>
          <a:off x="1538697" y="551883"/>
          <a:ext cx="3639090" cy="3639090"/>
        </a:xfrm>
        <a:custGeom>
          <a:avLst/>
          <a:gdLst/>
          <a:ahLst/>
          <a:cxnLst/>
          <a:rect l="0" t="0" r="0" b="0"/>
          <a:pathLst>
            <a:path>
              <a:moveTo>
                <a:pt x="89679" y="1255356"/>
              </a:moveTo>
              <a:arcTo wR="1819545" hR="1819545" stAng="11883811" swAng="262391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451F120B-5EA9-4318-A588-D73320417A1F}" type="datetimeFigureOut">
              <a:rPr lang="el-GR" smtClean="0"/>
              <a:t>12/11/2022</a:t>
            </a:fld>
            <a:endParaRPr lang="el-GR"/>
          </a:p>
        </p:txBody>
      </p:sp>
      <p:sp>
        <p:nvSpPr>
          <p:cNvPr id="4" name="Θέση εικόνας διαφάνειας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583D14AD-760E-4FBD-9002-D8AAB95C354F}" type="slidenum">
              <a:rPr lang="el-GR" smtClean="0"/>
              <a:t>‹#›</a:t>
            </a:fld>
            <a:endParaRPr lang="el-GR"/>
          </a:p>
        </p:txBody>
      </p:sp>
    </p:spTree>
    <p:extLst>
      <p:ext uri="{BB962C8B-B14F-4D97-AF65-F5344CB8AC3E}">
        <p14:creationId xmlns:p14="http://schemas.microsoft.com/office/powerpoint/2010/main" val="3887474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a:t>
            </a:fld>
            <a:endParaRPr lang="el-GR"/>
          </a:p>
        </p:txBody>
      </p:sp>
    </p:spTree>
    <p:extLst>
      <p:ext uri="{BB962C8B-B14F-4D97-AF65-F5344CB8AC3E}">
        <p14:creationId xmlns:p14="http://schemas.microsoft.com/office/powerpoint/2010/main" val="1833460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10</a:t>
            </a:fld>
            <a:endParaRPr lang="el-GR"/>
          </a:p>
        </p:txBody>
      </p:sp>
    </p:spTree>
    <p:extLst>
      <p:ext uri="{BB962C8B-B14F-4D97-AF65-F5344CB8AC3E}">
        <p14:creationId xmlns:p14="http://schemas.microsoft.com/office/powerpoint/2010/main" val="1668469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11</a:t>
            </a:fld>
            <a:endParaRPr lang="el-GR"/>
          </a:p>
        </p:txBody>
      </p:sp>
    </p:spTree>
    <p:extLst>
      <p:ext uri="{BB962C8B-B14F-4D97-AF65-F5344CB8AC3E}">
        <p14:creationId xmlns:p14="http://schemas.microsoft.com/office/powerpoint/2010/main" val="18577202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12</a:t>
            </a:fld>
            <a:endParaRPr lang="el-GR"/>
          </a:p>
        </p:txBody>
      </p:sp>
    </p:spTree>
    <p:extLst>
      <p:ext uri="{BB962C8B-B14F-4D97-AF65-F5344CB8AC3E}">
        <p14:creationId xmlns:p14="http://schemas.microsoft.com/office/powerpoint/2010/main" val="760878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13</a:t>
            </a:fld>
            <a:endParaRPr lang="el-GR"/>
          </a:p>
        </p:txBody>
      </p:sp>
    </p:spTree>
    <p:extLst>
      <p:ext uri="{BB962C8B-B14F-4D97-AF65-F5344CB8AC3E}">
        <p14:creationId xmlns:p14="http://schemas.microsoft.com/office/powerpoint/2010/main" val="3088267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14</a:t>
            </a:fld>
            <a:endParaRPr lang="el-GR"/>
          </a:p>
        </p:txBody>
      </p:sp>
    </p:spTree>
    <p:extLst>
      <p:ext uri="{BB962C8B-B14F-4D97-AF65-F5344CB8AC3E}">
        <p14:creationId xmlns:p14="http://schemas.microsoft.com/office/powerpoint/2010/main" val="19664517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15</a:t>
            </a:fld>
            <a:endParaRPr lang="el-GR"/>
          </a:p>
        </p:txBody>
      </p:sp>
    </p:spTree>
    <p:extLst>
      <p:ext uri="{BB962C8B-B14F-4D97-AF65-F5344CB8AC3E}">
        <p14:creationId xmlns:p14="http://schemas.microsoft.com/office/powerpoint/2010/main" val="3728238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16</a:t>
            </a:fld>
            <a:endParaRPr lang="el-GR"/>
          </a:p>
        </p:txBody>
      </p:sp>
    </p:spTree>
    <p:extLst>
      <p:ext uri="{BB962C8B-B14F-4D97-AF65-F5344CB8AC3E}">
        <p14:creationId xmlns:p14="http://schemas.microsoft.com/office/powerpoint/2010/main" val="16995161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17</a:t>
            </a:fld>
            <a:endParaRPr lang="el-GR"/>
          </a:p>
        </p:txBody>
      </p:sp>
    </p:spTree>
    <p:extLst>
      <p:ext uri="{BB962C8B-B14F-4D97-AF65-F5344CB8AC3E}">
        <p14:creationId xmlns:p14="http://schemas.microsoft.com/office/powerpoint/2010/main" val="1014171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18</a:t>
            </a:fld>
            <a:endParaRPr lang="el-GR"/>
          </a:p>
        </p:txBody>
      </p:sp>
    </p:spTree>
    <p:extLst>
      <p:ext uri="{BB962C8B-B14F-4D97-AF65-F5344CB8AC3E}">
        <p14:creationId xmlns:p14="http://schemas.microsoft.com/office/powerpoint/2010/main" val="3683330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19</a:t>
            </a:fld>
            <a:endParaRPr lang="el-GR"/>
          </a:p>
        </p:txBody>
      </p:sp>
    </p:spTree>
    <p:extLst>
      <p:ext uri="{BB962C8B-B14F-4D97-AF65-F5344CB8AC3E}">
        <p14:creationId xmlns:p14="http://schemas.microsoft.com/office/powerpoint/2010/main" val="3512003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a:t>
            </a:fld>
            <a:endParaRPr lang="el-GR"/>
          </a:p>
        </p:txBody>
      </p:sp>
    </p:spTree>
    <p:extLst>
      <p:ext uri="{BB962C8B-B14F-4D97-AF65-F5344CB8AC3E}">
        <p14:creationId xmlns:p14="http://schemas.microsoft.com/office/powerpoint/2010/main" val="3434992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20</a:t>
            </a:fld>
            <a:endParaRPr lang="el-GR"/>
          </a:p>
        </p:txBody>
      </p:sp>
    </p:spTree>
    <p:extLst>
      <p:ext uri="{BB962C8B-B14F-4D97-AF65-F5344CB8AC3E}">
        <p14:creationId xmlns:p14="http://schemas.microsoft.com/office/powerpoint/2010/main" val="345191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21</a:t>
            </a:fld>
            <a:endParaRPr lang="el-GR"/>
          </a:p>
        </p:txBody>
      </p:sp>
    </p:spTree>
    <p:extLst>
      <p:ext uri="{BB962C8B-B14F-4D97-AF65-F5344CB8AC3E}">
        <p14:creationId xmlns:p14="http://schemas.microsoft.com/office/powerpoint/2010/main" val="2119525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22</a:t>
            </a:fld>
            <a:endParaRPr lang="el-GR"/>
          </a:p>
        </p:txBody>
      </p:sp>
    </p:spTree>
    <p:extLst>
      <p:ext uri="{BB962C8B-B14F-4D97-AF65-F5344CB8AC3E}">
        <p14:creationId xmlns:p14="http://schemas.microsoft.com/office/powerpoint/2010/main" val="1200184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23</a:t>
            </a:fld>
            <a:endParaRPr lang="el-GR"/>
          </a:p>
        </p:txBody>
      </p:sp>
    </p:spTree>
    <p:extLst>
      <p:ext uri="{BB962C8B-B14F-4D97-AF65-F5344CB8AC3E}">
        <p14:creationId xmlns:p14="http://schemas.microsoft.com/office/powerpoint/2010/main" val="15221924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24</a:t>
            </a:fld>
            <a:endParaRPr lang="el-GR"/>
          </a:p>
        </p:txBody>
      </p:sp>
    </p:spTree>
    <p:extLst>
      <p:ext uri="{BB962C8B-B14F-4D97-AF65-F5344CB8AC3E}">
        <p14:creationId xmlns:p14="http://schemas.microsoft.com/office/powerpoint/2010/main" val="2012595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25</a:t>
            </a:fld>
            <a:endParaRPr lang="el-GR"/>
          </a:p>
        </p:txBody>
      </p:sp>
    </p:spTree>
    <p:extLst>
      <p:ext uri="{BB962C8B-B14F-4D97-AF65-F5344CB8AC3E}">
        <p14:creationId xmlns:p14="http://schemas.microsoft.com/office/powerpoint/2010/main" val="34814409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26</a:t>
            </a:fld>
            <a:endParaRPr lang="el-GR"/>
          </a:p>
        </p:txBody>
      </p:sp>
    </p:spTree>
    <p:extLst>
      <p:ext uri="{BB962C8B-B14F-4D97-AF65-F5344CB8AC3E}">
        <p14:creationId xmlns:p14="http://schemas.microsoft.com/office/powerpoint/2010/main" val="1736445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27</a:t>
            </a:fld>
            <a:endParaRPr lang="el-GR"/>
          </a:p>
        </p:txBody>
      </p:sp>
    </p:spTree>
    <p:extLst>
      <p:ext uri="{BB962C8B-B14F-4D97-AF65-F5344CB8AC3E}">
        <p14:creationId xmlns:p14="http://schemas.microsoft.com/office/powerpoint/2010/main" val="6989844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28</a:t>
            </a:fld>
            <a:endParaRPr lang="el-GR"/>
          </a:p>
        </p:txBody>
      </p:sp>
    </p:spTree>
    <p:extLst>
      <p:ext uri="{BB962C8B-B14F-4D97-AF65-F5344CB8AC3E}">
        <p14:creationId xmlns:p14="http://schemas.microsoft.com/office/powerpoint/2010/main" val="29822804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29</a:t>
            </a:fld>
            <a:endParaRPr lang="el-GR"/>
          </a:p>
        </p:txBody>
      </p:sp>
    </p:spTree>
    <p:extLst>
      <p:ext uri="{BB962C8B-B14F-4D97-AF65-F5344CB8AC3E}">
        <p14:creationId xmlns:p14="http://schemas.microsoft.com/office/powerpoint/2010/main" val="1545590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a:t>
            </a:fld>
            <a:endParaRPr lang="el-GR"/>
          </a:p>
        </p:txBody>
      </p:sp>
    </p:spTree>
    <p:extLst>
      <p:ext uri="{BB962C8B-B14F-4D97-AF65-F5344CB8AC3E}">
        <p14:creationId xmlns:p14="http://schemas.microsoft.com/office/powerpoint/2010/main" val="31654615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30</a:t>
            </a:fld>
            <a:endParaRPr lang="el-GR"/>
          </a:p>
        </p:txBody>
      </p:sp>
    </p:spTree>
    <p:extLst>
      <p:ext uri="{BB962C8B-B14F-4D97-AF65-F5344CB8AC3E}">
        <p14:creationId xmlns:p14="http://schemas.microsoft.com/office/powerpoint/2010/main" val="24473442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31</a:t>
            </a:fld>
            <a:endParaRPr lang="el-GR"/>
          </a:p>
        </p:txBody>
      </p:sp>
    </p:spTree>
    <p:extLst>
      <p:ext uri="{BB962C8B-B14F-4D97-AF65-F5344CB8AC3E}">
        <p14:creationId xmlns:p14="http://schemas.microsoft.com/office/powerpoint/2010/main" val="37209353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32</a:t>
            </a:fld>
            <a:endParaRPr lang="el-GR"/>
          </a:p>
        </p:txBody>
      </p:sp>
    </p:spTree>
    <p:extLst>
      <p:ext uri="{BB962C8B-B14F-4D97-AF65-F5344CB8AC3E}">
        <p14:creationId xmlns:p14="http://schemas.microsoft.com/office/powerpoint/2010/main" val="10997839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33</a:t>
            </a:fld>
            <a:endParaRPr lang="el-GR"/>
          </a:p>
        </p:txBody>
      </p:sp>
    </p:spTree>
    <p:extLst>
      <p:ext uri="{BB962C8B-B14F-4D97-AF65-F5344CB8AC3E}">
        <p14:creationId xmlns:p14="http://schemas.microsoft.com/office/powerpoint/2010/main" val="14523555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34</a:t>
            </a:fld>
            <a:endParaRPr lang="el-GR"/>
          </a:p>
        </p:txBody>
      </p:sp>
    </p:spTree>
    <p:extLst>
      <p:ext uri="{BB962C8B-B14F-4D97-AF65-F5344CB8AC3E}">
        <p14:creationId xmlns:p14="http://schemas.microsoft.com/office/powerpoint/2010/main" val="2103078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4</a:t>
            </a:fld>
            <a:endParaRPr lang="el-GR"/>
          </a:p>
        </p:txBody>
      </p:sp>
    </p:spTree>
    <p:extLst>
      <p:ext uri="{BB962C8B-B14F-4D97-AF65-F5344CB8AC3E}">
        <p14:creationId xmlns:p14="http://schemas.microsoft.com/office/powerpoint/2010/main" val="3651420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5</a:t>
            </a:fld>
            <a:endParaRPr lang="el-GR"/>
          </a:p>
        </p:txBody>
      </p:sp>
    </p:spTree>
    <p:extLst>
      <p:ext uri="{BB962C8B-B14F-4D97-AF65-F5344CB8AC3E}">
        <p14:creationId xmlns:p14="http://schemas.microsoft.com/office/powerpoint/2010/main" val="687564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6</a:t>
            </a:fld>
            <a:endParaRPr lang="el-GR"/>
          </a:p>
        </p:txBody>
      </p:sp>
    </p:spTree>
    <p:extLst>
      <p:ext uri="{BB962C8B-B14F-4D97-AF65-F5344CB8AC3E}">
        <p14:creationId xmlns:p14="http://schemas.microsoft.com/office/powerpoint/2010/main" val="2964422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7</a:t>
            </a:fld>
            <a:endParaRPr lang="el-GR"/>
          </a:p>
        </p:txBody>
      </p:sp>
    </p:spTree>
    <p:extLst>
      <p:ext uri="{BB962C8B-B14F-4D97-AF65-F5344CB8AC3E}">
        <p14:creationId xmlns:p14="http://schemas.microsoft.com/office/powerpoint/2010/main" val="359549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8</a:t>
            </a:fld>
            <a:endParaRPr lang="el-GR"/>
          </a:p>
        </p:txBody>
      </p:sp>
    </p:spTree>
    <p:extLst>
      <p:ext uri="{BB962C8B-B14F-4D97-AF65-F5344CB8AC3E}">
        <p14:creationId xmlns:p14="http://schemas.microsoft.com/office/powerpoint/2010/main" val="1768518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583D14AD-760E-4FBD-9002-D8AAB95C354F}" type="slidenum">
              <a:rPr lang="el-GR" smtClean="0"/>
              <a:t>9</a:t>
            </a:fld>
            <a:endParaRPr lang="el-GR"/>
          </a:p>
        </p:txBody>
      </p:sp>
    </p:spTree>
    <p:extLst>
      <p:ext uri="{BB962C8B-B14F-4D97-AF65-F5344CB8AC3E}">
        <p14:creationId xmlns:p14="http://schemas.microsoft.com/office/powerpoint/2010/main" val="3673557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233088447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1984619606"/>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1062718196"/>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CF413-C8CF-45C2-BED0-48F023B4118A}"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915485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91562571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CF413-C8CF-45C2-BED0-48F023B4118A}"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106994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258252883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156597036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5539732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6CF413-C8CF-45C2-BED0-48F023B4118A}" type="slidenum">
              <a:rPr lang="el-GR" smtClean="0"/>
              <a:t>‹#›</a:t>
            </a:fld>
            <a:endParaRPr lang="el-GR"/>
          </a:p>
        </p:txBody>
      </p:sp>
      <p:pic>
        <p:nvPicPr>
          <p:cNvPr id="9" name="Εικόνα 8" descr="logo_wide">
            <a:extLst>
              <a:ext uri="{FF2B5EF4-FFF2-40B4-BE49-F238E27FC236}">
                <a16:creationId xmlns:a16="http://schemas.microsoft.com/office/drawing/2014/main" id="{7CB054A9-4BA1-267D-FD6B-0C51CEC09D80}"/>
              </a:ext>
            </a:extLst>
          </p:cNvPr>
          <p:cNvPicPr/>
          <p:nvPr userDrawn="1"/>
        </p:nvPicPr>
        <p:blipFill>
          <a:blip r:embed="rId2"/>
          <a:srcRect/>
          <a:stretch>
            <a:fillRect/>
          </a:stretch>
        </p:blipFill>
        <p:spPr>
          <a:xfrm>
            <a:off x="2589212" y="6139822"/>
            <a:ext cx="3506788" cy="469700"/>
          </a:xfrm>
          <a:prstGeom prst="rect">
            <a:avLst/>
          </a:prstGeom>
          <a:noFill/>
          <a:ln>
            <a:noFill/>
            <a:prstDash/>
          </a:ln>
        </p:spPr>
      </p:pic>
    </p:spTree>
    <p:extLst>
      <p:ext uri="{BB962C8B-B14F-4D97-AF65-F5344CB8AC3E}">
        <p14:creationId xmlns:p14="http://schemas.microsoft.com/office/powerpoint/2010/main" val="2022615134"/>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7C91128E-D721-40A2-AA70-9C5CD83123E1}" type="datetimeFigureOut">
              <a:rPr lang="el-GR" smtClean="0"/>
              <a:t>12/11/2022</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1369439720"/>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Προσαρμοσμένη διάταξ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601B92-68FE-EA98-74E4-307774C7BFF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D18B966-B656-D093-0248-1BDF8180E930}"/>
              </a:ext>
            </a:extLst>
          </p:cNvPr>
          <p:cNvSpPr>
            <a:spLocks noGrp="1"/>
          </p:cNvSpPr>
          <p:nvPr>
            <p:ph type="dt" sz="half" idx="10"/>
          </p:nvPr>
        </p:nvSpPr>
        <p:spPr>
          <a:xfrm>
            <a:off x="10931469" y="6373038"/>
            <a:ext cx="1146283" cy="370396"/>
          </a:xfrm>
        </p:spPr>
        <p:txBody>
          <a:bodyPr/>
          <a:lstStyle/>
          <a:p>
            <a:fld id="{7C91128E-D721-40A2-AA70-9C5CD83123E1}" type="datetimeFigureOut">
              <a:rPr lang="el-GR" smtClean="0"/>
              <a:t>12/11/2022</a:t>
            </a:fld>
            <a:endParaRPr lang="el-GR"/>
          </a:p>
        </p:txBody>
      </p:sp>
      <p:sp>
        <p:nvSpPr>
          <p:cNvPr id="5" name="Θέση αριθμού διαφάνειας 4">
            <a:extLst>
              <a:ext uri="{FF2B5EF4-FFF2-40B4-BE49-F238E27FC236}">
                <a16:creationId xmlns:a16="http://schemas.microsoft.com/office/drawing/2014/main" id="{568D5675-5729-D656-AB5B-F98967860D67}"/>
              </a:ext>
            </a:extLst>
          </p:cNvPr>
          <p:cNvSpPr>
            <a:spLocks noGrp="1"/>
          </p:cNvSpPr>
          <p:nvPr>
            <p:ph type="sldNum" sz="quarter" idx="12"/>
          </p:nvPr>
        </p:nvSpPr>
        <p:spPr/>
        <p:txBody>
          <a:bodyPr/>
          <a:lstStyle/>
          <a:p>
            <a:fld id="{FE6CF413-C8CF-45C2-BED0-48F023B4118A}" type="slidenum">
              <a:rPr lang="el-GR" smtClean="0"/>
              <a:t>‹#›</a:t>
            </a:fld>
            <a:endParaRPr lang="el-GR"/>
          </a:p>
        </p:txBody>
      </p:sp>
      <p:pic>
        <p:nvPicPr>
          <p:cNvPr id="6" name="Εικόνα 5" descr="logo_wide">
            <a:extLst>
              <a:ext uri="{FF2B5EF4-FFF2-40B4-BE49-F238E27FC236}">
                <a16:creationId xmlns:a16="http://schemas.microsoft.com/office/drawing/2014/main" id="{57627AE4-1944-D5AB-771A-1B5D141AA2BC}"/>
              </a:ext>
            </a:extLst>
          </p:cNvPr>
          <p:cNvPicPr/>
          <p:nvPr userDrawn="1"/>
        </p:nvPicPr>
        <p:blipFill>
          <a:blip r:embed="rId2"/>
          <a:srcRect/>
          <a:stretch>
            <a:fillRect/>
          </a:stretch>
        </p:blipFill>
        <p:spPr>
          <a:xfrm>
            <a:off x="228600" y="6373038"/>
            <a:ext cx="4890052" cy="484962"/>
          </a:xfrm>
          <a:prstGeom prst="rect">
            <a:avLst/>
          </a:prstGeom>
          <a:noFill/>
          <a:ln>
            <a:noFill/>
            <a:prstDash/>
          </a:ln>
        </p:spPr>
      </p:pic>
    </p:spTree>
    <p:extLst>
      <p:ext uri="{BB962C8B-B14F-4D97-AF65-F5344CB8AC3E}">
        <p14:creationId xmlns:p14="http://schemas.microsoft.com/office/powerpoint/2010/main" val="2691935037"/>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201527382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C91128E-D721-40A2-AA70-9C5CD83123E1}" type="datetimeFigureOut">
              <a:rPr lang="el-GR" smtClean="0"/>
              <a:t>12/11/2022</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342376014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C91128E-D721-40A2-AA70-9C5CD83123E1}" type="datetimeFigureOut">
              <a:rPr lang="el-GR" smtClean="0"/>
              <a:t>12/11/2022</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300632550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91128E-D721-40A2-AA70-9C5CD83123E1}" type="datetimeFigureOut">
              <a:rPr lang="el-GR" smtClean="0"/>
              <a:t>12/11/2022</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6707319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C91128E-D721-40A2-AA70-9C5CD83123E1}" type="datetimeFigureOut">
              <a:rPr lang="el-GR" smtClean="0"/>
              <a:t>12/11/2022</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6CF413-C8CF-45C2-BED0-48F023B4118A}" type="slidenum">
              <a:rPr lang="el-GR" smtClean="0"/>
              <a:t>‹#›</a:t>
            </a:fld>
            <a:endParaRPr lang="el-GR"/>
          </a:p>
        </p:txBody>
      </p:sp>
    </p:spTree>
    <p:extLst>
      <p:ext uri="{BB962C8B-B14F-4D97-AF65-F5344CB8AC3E}">
        <p14:creationId xmlns:p14="http://schemas.microsoft.com/office/powerpoint/2010/main" val="1514765130"/>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1000">
              <a:schemeClr val="bg2">
                <a:tint val="90000"/>
                <a:satMod val="92000"/>
                <a:lumMod val="120000"/>
                <a:alpha val="74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C91128E-D721-40A2-AA70-9C5CD83123E1}" type="datetimeFigureOut">
              <a:rPr lang="el-GR" smtClean="0"/>
              <a:t>12/11/2022</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6CF413-C8CF-45C2-BED0-48F023B4118A}" type="slidenum">
              <a:rPr lang="el-GR" smtClean="0"/>
              <a:t>‹#›</a:t>
            </a:fld>
            <a:endParaRPr lang="el-GR"/>
          </a:p>
        </p:txBody>
      </p:sp>
    </p:spTree>
    <p:extLst>
      <p:ext uri="{BB962C8B-B14F-4D97-AF65-F5344CB8AC3E}">
        <p14:creationId xmlns:p14="http://schemas.microsoft.com/office/powerpoint/2010/main" val="3838791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7"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Lst>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psychologynow.gr/arthra-psyxologias/oikogeneia-kai-paidi/endooikogeneiaki-via.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hyperlink" Target="https://www.google.com/imgres?imgurl=https%3A%2F%2Fwww.coe.int%2Fdocuments%2F61989255%2F67584870%2FGender_Matters_book_FR.png%2F45255f51-cc3b-8476-fa03-a3c334cf0b18%3Ft%3D1593509007000&amp;imgrefurl=https%3A%2F%2Fwww.coe.int%2Ffr%2Fweb%2Fgender-matters&amp;tbnid=NSbBCZMcm6j9mM&amp;vet=12ahUKEwiAsZG386b7AhVMO-wKHdUXCoMQMygbegUIARDVAQ..i&amp;docid=7u4I7WDzsEk3uM&amp;w=424&amp;h=394&amp;q=violence%20du%20genre&amp;ved=2ahUKEwiAsZG386b7AhVMO-wKHdUXCoMQMygbegUIARDVAQ" TargetMode="External"/><Relationship Id="rId7" Type="http://schemas.openxmlformats.org/officeDocument/2006/relationships/diagramQuickStyle" Target="../diagrams/quickStyle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jpeg"/><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9AC787-1C11-1DFD-224D-8C18A51E2F0E}"/>
              </a:ext>
            </a:extLst>
          </p:cNvPr>
          <p:cNvSpPr>
            <a:spLocks noGrp="1"/>
          </p:cNvSpPr>
          <p:nvPr>
            <p:ph type="ctrTitle"/>
          </p:nvPr>
        </p:nvSpPr>
        <p:spPr>
          <a:xfrm>
            <a:off x="1638300" y="288237"/>
            <a:ext cx="8915399" cy="2262781"/>
          </a:xfrm>
        </p:spPr>
        <p:txBody>
          <a:bodyPr anchor="ctr">
            <a:normAutofit/>
          </a:bodyPr>
          <a:lstStyle/>
          <a:p>
            <a:pPr algn="ctr"/>
            <a:r>
              <a:rPr lang="el-GR" b="1" dirty="0">
                <a:solidFill>
                  <a:srgbClr val="7030A0"/>
                </a:solidFill>
              </a:rPr>
              <a:t> ΕΜΦΥΛΗ ΒΙΑ</a:t>
            </a:r>
            <a:br>
              <a:rPr lang="el-GR" b="1" dirty="0">
                <a:solidFill>
                  <a:srgbClr val="7030A0"/>
                </a:solidFill>
              </a:rPr>
            </a:br>
            <a:r>
              <a:rPr lang="el-GR" sz="4400" b="1" dirty="0">
                <a:solidFill>
                  <a:srgbClr val="7030A0"/>
                </a:solidFill>
              </a:rPr>
              <a:t>&amp;</a:t>
            </a:r>
            <a:br>
              <a:rPr lang="el-GR" sz="4400" b="1" dirty="0">
                <a:solidFill>
                  <a:srgbClr val="7030A0"/>
                </a:solidFill>
              </a:rPr>
            </a:br>
            <a:r>
              <a:rPr lang="el-GR" sz="4400" b="1" dirty="0">
                <a:solidFill>
                  <a:srgbClr val="7030A0"/>
                </a:solidFill>
              </a:rPr>
              <a:t>ΚΥΡΩΣΕΙΣ </a:t>
            </a:r>
          </a:p>
        </p:txBody>
      </p:sp>
      <p:pic>
        <p:nvPicPr>
          <p:cNvPr id="4" name="Εικόνα 3" descr="logo_wide">
            <a:extLst>
              <a:ext uri="{FF2B5EF4-FFF2-40B4-BE49-F238E27FC236}">
                <a16:creationId xmlns:a16="http://schemas.microsoft.com/office/drawing/2014/main" id="{2D8F5493-2EC5-49CC-9D2A-C39400EE8C43}"/>
              </a:ext>
            </a:extLst>
          </p:cNvPr>
          <p:cNvPicPr/>
          <p:nvPr/>
        </p:nvPicPr>
        <p:blipFill>
          <a:blip r:embed="rId3"/>
          <a:srcRect/>
          <a:stretch>
            <a:fillRect/>
          </a:stretch>
        </p:blipFill>
        <p:spPr>
          <a:xfrm>
            <a:off x="1372960" y="6079671"/>
            <a:ext cx="2609850" cy="685800"/>
          </a:xfrm>
          <a:prstGeom prst="rect">
            <a:avLst/>
          </a:prstGeom>
          <a:noFill/>
          <a:ln>
            <a:noFill/>
            <a:prstDash/>
          </a:ln>
        </p:spPr>
      </p:pic>
      <p:pic>
        <p:nvPicPr>
          <p:cNvPr id="3074" name="Picture 2" descr="Arrêtez L'illustration Vectorielle De La Violence De Genre. Clip Art Libres  De Droits , Svg , Vecteurs Et Illustration. Image 89688670.">
            <a:extLst>
              <a:ext uri="{FF2B5EF4-FFF2-40B4-BE49-F238E27FC236}">
                <a16:creationId xmlns:a16="http://schemas.microsoft.com/office/drawing/2014/main" id="{AD584D20-C1E7-03DA-D74C-18B3CC58E3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267" y="4088267"/>
            <a:ext cx="2769733" cy="2769733"/>
          </a:xfrm>
          <a:prstGeom prst="rect">
            <a:avLst/>
          </a:prstGeom>
          <a:noFill/>
          <a:extLst>
            <a:ext uri="{909E8E84-426E-40DD-AFC4-6F175D3DCCD1}">
              <a14:hiddenFill xmlns:a14="http://schemas.microsoft.com/office/drawing/2010/main">
                <a:solidFill>
                  <a:srgbClr val="FFFFFF"/>
                </a:solidFill>
              </a14:hiddenFill>
            </a:ext>
          </a:extLst>
        </p:spPr>
      </p:pic>
      <p:sp>
        <p:nvSpPr>
          <p:cNvPr id="3" name="Τίτλος 1">
            <a:extLst>
              <a:ext uri="{FF2B5EF4-FFF2-40B4-BE49-F238E27FC236}">
                <a16:creationId xmlns:a16="http://schemas.microsoft.com/office/drawing/2014/main" id="{F8F3D631-957D-CFB9-9BDE-0D32F0136155}"/>
              </a:ext>
            </a:extLst>
          </p:cNvPr>
          <p:cNvSpPr txBox="1">
            <a:spLocks/>
          </p:cNvSpPr>
          <p:nvPr/>
        </p:nvSpPr>
        <p:spPr>
          <a:xfrm>
            <a:off x="1718781" y="2551018"/>
            <a:ext cx="8915399" cy="226278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000" b="1" dirty="0">
                <a:solidFill>
                  <a:srgbClr val="7030A0"/>
                </a:solidFill>
              </a:rPr>
              <a:t>23</a:t>
            </a:r>
            <a:r>
              <a:rPr lang="el-GR" sz="2000" b="1" baseline="30000" dirty="0">
                <a:solidFill>
                  <a:srgbClr val="7030A0"/>
                </a:solidFill>
              </a:rPr>
              <a:t>ο</a:t>
            </a:r>
            <a:r>
              <a:rPr lang="el-GR" sz="2000" b="1" dirty="0">
                <a:solidFill>
                  <a:srgbClr val="7030A0"/>
                </a:solidFill>
              </a:rPr>
              <a:t> ΣΥΝΕΔΡΙΟ ΕΝΩΣΗΣ ΠΟΙΝΙΚΟΛΟΓΩΝ &amp; ΜΑΧΟΜΕΝΩΝ ΔΙΚΗΓΟΡΩΝ </a:t>
            </a:r>
          </a:p>
          <a:p>
            <a:pPr algn="ctr"/>
            <a:r>
              <a:rPr lang="el-GR" sz="1600" b="1" dirty="0">
                <a:solidFill>
                  <a:srgbClr val="7030A0"/>
                </a:solidFill>
              </a:rPr>
              <a:t>ΜΕ ΤΗ ΣΥΝΔΙΟΡΓΑΝΩΣΗ ΤΗΣ ΕΝΩΣΗΣ ΓΥΝΑΙΚΩΝ ΔΙΚΗΓΟΡΩΝ ΑΘΗΝΩΝ ‘’ΕΛΕΝΗ ΚΑΡΥΔΗ’’ &amp; ΤΗΣ ΕΑΝΔΑ </a:t>
            </a:r>
          </a:p>
          <a:p>
            <a:pPr algn="ctr"/>
            <a:endParaRPr lang="el-GR" sz="1600" b="1" dirty="0">
              <a:solidFill>
                <a:srgbClr val="7030A0"/>
              </a:solidFill>
            </a:endParaRPr>
          </a:p>
          <a:p>
            <a:pPr algn="ctr"/>
            <a:endParaRPr lang="el-GR" sz="1600" b="1" dirty="0">
              <a:solidFill>
                <a:srgbClr val="7030A0"/>
              </a:solidFill>
            </a:endParaRPr>
          </a:p>
          <a:p>
            <a:pPr algn="ctr"/>
            <a:r>
              <a:rPr lang="el-GR" sz="1600" b="1" dirty="0">
                <a:solidFill>
                  <a:srgbClr val="7030A0"/>
                </a:solidFill>
                <a:latin typeface="Amasis MT Pro" panose="020B0604020202020204" pitchFamily="18" charset="0"/>
              </a:rPr>
              <a:t>ΝΟΕΜΒΡΙΟΣ 2022 </a:t>
            </a:r>
          </a:p>
        </p:txBody>
      </p:sp>
    </p:spTree>
    <p:extLst>
      <p:ext uri="{BB962C8B-B14F-4D97-AF65-F5344CB8AC3E}">
        <p14:creationId xmlns:p14="http://schemas.microsoft.com/office/powerpoint/2010/main" val="76433855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F2FE23-F9B2-FC0C-788C-5A34DCB22191}"/>
              </a:ext>
            </a:extLst>
          </p:cNvPr>
          <p:cNvSpPr>
            <a:spLocks noGrp="1"/>
          </p:cNvSpPr>
          <p:nvPr>
            <p:ph type="title"/>
          </p:nvPr>
        </p:nvSpPr>
        <p:spPr>
          <a:xfrm>
            <a:off x="4702629" y="2788555"/>
            <a:ext cx="6453640" cy="1280890"/>
          </a:xfrm>
        </p:spPr>
        <p:txBody>
          <a:bodyPr/>
          <a:lstStyle/>
          <a:p>
            <a:pPr algn="ctr"/>
            <a:r>
              <a:rPr lang="el-GR" b="1" dirty="0">
                <a:solidFill>
                  <a:srgbClr val="0070C0"/>
                </a:solidFill>
              </a:rPr>
              <a:t> Νόμος και οι κυρώσεις </a:t>
            </a:r>
          </a:p>
        </p:txBody>
      </p:sp>
      <p:pic>
        <p:nvPicPr>
          <p:cNvPr id="6146" name="Picture 2" descr="Création de conseils contre la violence de genre dans chaque municipalité ›  Cuba › Granma - Official voice of the PCC">
            <a:extLst>
              <a:ext uri="{FF2B5EF4-FFF2-40B4-BE49-F238E27FC236}">
                <a16:creationId xmlns:a16="http://schemas.microsoft.com/office/drawing/2014/main" id="{9E13D47A-F6BC-7F8D-9FEA-2B10B5DE72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3421" y="4079421"/>
            <a:ext cx="2778579" cy="277857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Valeurs Civiques - Non À La Violence De Genre | Espagne Timbres | Pièces de  Monnaie, Timbres, Billets et Accessoires pour collectionneurs dans le monde  entier | WOPA+">
            <a:extLst>
              <a:ext uri="{FF2B5EF4-FFF2-40B4-BE49-F238E27FC236}">
                <a16:creationId xmlns:a16="http://schemas.microsoft.com/office/drawing/2014/main" id="{6BC29025-6B17-59DC-DEAA-A9EFAD3C31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8667" y="88115"/>
            <a:ext cx="3198133" cy="4562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513482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0B59A5-6610-258F-1805-4F71441D6240}"/>
              </a:ext>
            </a:extLst>
          </p:cNvPr>
          <p:cNvSpPr>
            <a:spLocks noGrp="1"/>
          </p:cNvSpPr>
          <p:nvPr>
            <p:ph type="title"/>
          </p:nvPr>
        </p:nvSpPr>
        <p:spPr/>
        <p:txBody>
          <a:bodyPr/>
          <a:lstStyle/>
          <a:p>
            <a:r>
              <a:rPr lang="el-GR" sz="3600" b="1" dirty="0">
                <a:solidFill>
                  <a:srgbClr val="0070C0"/>
                </a:solidFill>
                <a:effectLst/>
                <a:latin typeface="+mj-lt"/>
                <a:ea typeface="Times New Roman" panose="02020603050405020304" pitchFamily="18" charset="0"/>
                <a:cs typeface="Times New Roman" panose="02020603050405020304" pitchFamily="18" charset="0"/>
              </a:rPr>
              <a:t>Η Σύμβαση της Κωνσταντινούπολης</a:t>
            </a:r>
            <a:endParaRPr lang="el-GR" b="1" dirty="0"/>
          </a:p>
        </p:txBody>
      </p:sp>
      <p:sp>
        <p:nvSpPr>
          <p:cNvPr id="3" name="Θέση περιεχομένου 2">
            <a:extLst>
              <a:ext uri="{FF2B5EF4-FFF2-40B4-BE49-F238E27FC236}">
                <a16:creationId xmlns:a16="http://schemas.microsoft.com/office/drawing/2014/main" id="{1713703E-2E49-1EF6-4FCD-88E685150347}"/>
              </a:ext>
            </a:extLst>
          </p:cNvPr>
          <p:cNvSpPr>
            <a:spLocks noGrp="1"/>
          </p:cNvSpPr>
          <p:nvPr>
            <p:ph idx="1"/>
          </p:nvPr>
        </p:nvSpPr>
        <p:spPr>
          <a:xfrm>
            <a:off x="2589212" y="1796142"/>
            <a:ext cx="8915400" cy="4100289"/>
          </a:xfrm>
        </p:spPr>
        <p:txBody>
          <a:bodyPr>
            <a:normAutofit fontScale="92500"/>
          </a:bodyPr>
          <a:lstStyle/>
          <a:p>
            <a:pPr algn="just" fontAlgn="ctr">
              <a:lnSpc>
                <a:spcPts val="1800"/>
              </a:lnSpc>
              <a:spcBef>
                <a:spcPts val="1200"/>
              </a:spcBef>
              <a:spcAft>
                <a:spcPts val="500"/>
              </a:spcAft>
            </a:pPr>
            <a:r>
              <a:rPr lang="el-GR" sz="1800" dirty="0">
                <a:solidFill>
                  <a:srgbClr val="0070C0"/>
                </a:solidFill>
                <a:effectLst/>
                <a:ea typeface="Times New Roman" panose="02020603050405020304" pitchFamily="18" charset="0"/>
                <a:cs typeface="Helvetica" panose="020B0604020202020204" pitchFamily="34" charset="0"/>
              </a:rPr>
              <a:t>Η Σύμβαση της Κωνσταντινούπολης, </a:t>
            </a:r>
            <a:r>
              <a:rPr lang="el-GR" sz="1800" i="1" dirty="0">
                <a:solidFill>
                  <a:srgbClr val="0070C0"/>
                </a:solidFill>
                <a:effectLst/>
                <a:ea typeface="Times New Roman" panose="02020603050405020304" pitchFamily="18" charset="0"/>
                <a:cs typeface="Arial" panose="020B0604020202020204" pitchFamily="34" charset="0"/>
              </a:rPr>
              <a:t>υπογράφηκε στις 11 Μαΐου 2011 στην Κωνσταντινούπολη</a:t>
            </a:r>
            <a:r>
              <a:rPr lang="en-US" sz="1800" i="1" dirty="0">
                <a:solidFill>
                  <a:srgbClr val="0070C0"/>
                </a:solidFill>
                <a:effectLst/>
                <a:ea typeface="Times New Roman" panose="02020603050405020304" pitchFamily="18" charset="0"/>
                <a:cs typeface="Arial" panose="020B0604020202020204" pitchFamily="34" charset="0"/>
              </a:rPr>
              <a:t>,</a:t>
            </a:r>
            <a:r>
              <a:rPr lang="el-GR" sz="1800" i="1" dirty="0">
                <a:solidFill>
                  <a:srgbClr val="0070C0"/>
                </a:solidFill>
                <a:effectLst/>
                <a:ea typeface="Times New Roman" panose="02020603050405020304" pitchFamily="18" charset="0"/>
                <a:cs typeface="Arial" panose="020B0604020202020204" pitchFamily="34" charset="0"/>
              </a:rPr>
              <a:t> </a:t>
            </a:r>
            <a:r>
              <a:rPr lang="el-GR" sz="1800" dirty="0">
                <a:solidFill>
                  <a:srgbClr val="0070C0"/>
                </a:solidFill>
                <a:effectLst/>
                <a:ea typeface="Times New Roman" panose="02020603050405020304" pitchFamily="18" charset="0"/>
                <a:cs typeface="Helvetica" panose="020B0604020202020204" pitchFamily="34" charset="0"/>
              </a:rPr>
              <a:t>υιοθετήθηκε από το Συμβούλιο της Ευρώπης το 2011, τέθηκε σε ισχύ το 2014 και υπογράφηκε από την Ε.Ε. το 2017.  Είναι το πρώτο διεθνώς νομικά δεσμευτικό κείμενο του είδους του - τα κράτη που την επικυρώνουν πρέπει να ακολουθούν ενδελεχή, δεσμευτικά κριτήρια για την πρόληψη της </a:t>
            </a:r>
            <a:r>
              <a:rPr lang="el-GR" sz="1800" dirty="0" err="1">
                <a:solidFill>
                  <a:srgbClr val="0070C0"/>
                </a:solidFill>
                <a:effectLst/>
                <a:ea typeface="Times New Roman" panose="02020603050405020304" pitchFamily="18" charset="0"/>
                <a:cs typeface="Helvetica" panose="020B0604020202020204" pitchFamily="34" charset="0"/>
              </a:rPr>
              <a:t>έμφυλης</a:t>
            </a:r>
            <a:r>
              <a:rPr lang="el-GR" sz="1800" dirty="0">
                <a:solidFill>
                  <a:srgbClr val="0070C0"/>
                </a:solidFill>
                <a:effectLst/>
                <a:ea typeface="Times New Roman" panose="02020603050405020304" pitchFamily="18" charset="0"/>
                <a:cs typeface="Helvetica" panose="020B0604020202020204" pitchFamily="34" charset="0"/>
              </a:rPr>
              <a:t> βίας, την προστασία των θυμάτων και την τιμωρία των αυτουργών.</a:t>
            </a:r>
            <a:endParaRPr lang="el-GR" sz="1800" dirty="0">
              <a:solidFill>
                <a:srgbClr val="0070C0"/>
              </a:solidFill>
              <a:effectLst/>
              <a:ea typeface="Times New Roman" panose="02020603050405020304" pitchFamily="18" charset="0"/>
            </a:endParaRPr>
          </a:p>
          <a:p>
            <a:pPr algn="just" fontAlgn="ctr">
              <a:lnSpc>
                <a:spcPts val="1800"/>
              </a:lnSpc>
              <a:spcBef>
                <a:spcPts val="1200"/>
              </a:spcBef>
              <a:spcAft>
                <a:spcPts val="500"/>
              </a:spcAft>
            </a:pPr>
            <a:r>
              <a:rPr lang="el-GR" sz="1800" dirty="0">
                <a:solidFill>
                  <a:srgbClr val="0070C0"/>
                </a:solidFill>
                <a:effectLst/>
                <a:ea typeface="Times New Roman" panose="02020603050405020304" pitchFamily="18" charset="0"/>
              </a:rPr>
              <a:t> Ήταν μια συνθήκη-σταθμός για το Συμβούλιο της Ευρώπης με στόχο να θέσει τέλος στη βία κατά των γυναικών. Ήταν η πρώτη σύμβαση που έθετε ξεκάθαρα νομικά κριτήρια για την τιμωρία των δραστών και έθετε το πλαίσιο για θετικά μέτρα πρόληψης της </a:t>
            </a:r>
            <a:r>
              <a:rPr lang="el-GR" sz="1800" dirty="0" err="1">
                <a:solidFill>
                  <a:srgbClr val="0070C0"/>
                </a:solidFill>
                <a:effectLst/>
                <a:ea typeface="Times New Roman" panose="02020603050405020304" pitchFamily="18" charset="0"/>
              </a:rPr>
              <a:t>έμφυλης</a:t>
            </a:r>
            <a:r>
              <a:rPr lang="el-GR" sz="1800" dirty="0">
                <a:solidFill>
                  <a:srgbClr val="0070C0"/>
                </a:solidFill>
                <a:effectLst/>
                <a:ea typeface="Times New Roman" panose="02020603050405020304" pitchFamily="18" charset="0"/>
              </a:rPr>
              <a:t> βίας και προστασίας των θυμάτων. </a:t>
            </a:r>
            <a:r>
              <a:rPr lang="el-GR" sz="1800" dirty="0">
                <a:solidFill>
                  <a:srgbClr val="0070C0"/>
                </a:solidFill>
                <a:effectLst/>
                <a:uFill>
                  <a:solidFill>
                    <a:srgbClr val="000000"/>
                  </a:solidFill>
                </a:uFill>
                <a:ea typeface="Times New Roman" panose="02020603050405020304" pitchFamily="18" charset="0"/>
              </a:rPr>
              <a:t>Αν και η Συνθήκη αυτή υπεγράφη στην Κωνσταντινούπολη, η Τουρκία τον περασμένο Μάρτιο ανακοίνωσε την αποχώρησή της από αυτή, προκαλώντας διεθνείς αντιδράσεις.</a:t>
            </a:r>
            <a:endParaRPr lang="el-GR" sz="1800" dirty="0">
              <a:solidFill>
                <a:srgbClr val="0070C0"/>
              </a:solidFill>
              <a:effectLst/>
              <a:ea typeface="Times New Roman" panose="02020603050405020304" pitchFamily="18" charset="0"/>
            </a:endParaRPr>
          </a:p>
          <a:p>
            <a:pPr algn="just" fontAlgn="base">
              <a:lnSpc>
                <a:spcPts val="3000"/>
              </a:lnSpc>
              <a:spcBef>
                <a:spcPts val="1200"/>
              </a:spcBef>
            </a:pPr>
            <a:r>
              <a:rPr lang="el-GR" sz="1800" b="1" kern="150" dirty="0">
                <a:solidFill>
                  <a:srgbClr val="0070C0"/>
                </a:solidFill>
                <a:effectLst/>
                <a:ea typeface="Times New Roman" panose="02020603050405020304" pitchFamily="18" charset="0"/>
                <a:cs typeface="Times New Roman" panose="02020603050405020304" pitchFamily="18" charset="0"/>
              </a:rPr>
              <a:t> </a:t>
            </a:r>
            <a:endParaRPr lang="el-GR" sz="1800" b="1" kern="0" dirty="0">
              <a:solidFill>
                <a:srgbClr val="0070C0"/>
              </a:solidFill>
              <a:effectLst/>
              <a:ea typeface="Times New Roman" panose="02020603050405020304" pitchFamily="18" charset="0"/>
              <a:cs typeface="Times New Roman" panose="02020603050405020304" pitchFamily="18" charset="0"/>
            </a:endParaRPr>
          </a:p>
          <a:p>
            <a:pPr algn="just"/>
            <a:endParaRPr lang="el-GR" sz="2000" dirty="0">
              <a:solidFill>
                <a:srgbClr val="0070C0"/>
              </a:solidFill>
            </a:endParaRPr>
          </a:p>
        </p:txBody>
      </p:sp>
      <p:pic>
        <p:nvPicPr>
          <p:cNvPr id="1026" name="Picture 2" descr="upload.wikimedia.org/wikipedia/commons/thumb/1/...">
            <a:extLst>
              <a:ext uri="{FF2B5EF4-FFF2-40B4-BE49-F238E27FC236}">
                <a16:creationId xmlns:a16="http://schemas.microsoft.com/office/drawing/2014/main" id="{87BCE45F-8BB9-12B5-26CD-A2B7A7EED8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81949" y="5060949"/>
            <a:ext cx="3210051" cy="1797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37344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1E5B74-0374-A58F-1E56-F61F8EF12AE7}"/>
              </a:ext>
            </a:extLst>
          </p:cNvPr>
          <p:cNvSpPr>
            <a:spLocks noGrp="1"/>
          </p:cNvSpPr>
          <p:nvPr>
            <p:ph type="title"/>
          </p:nvPr>
        </p:nvSpPr>
        <p:spPr/>
        <p:txBody>
          <a:bodyPr/>
          <a:lstStyle/>
          <a:p>
            <a:r>
              <a:rPr lang="el-GR" sz="3600" b="1" kern="150" dirty="0">
                <a:solidFill>
                  <a:srgbClr val="0070C0"/>
                </a:solidFill>
                <a:effectLst/>
                <a:ea typeface="Times New Roman" panose="02020603050405020304" pitchFamily="18" charset="0"/>
                <a:cs typeface="Times New Roman" panose="02020603050405020304" pitchFamily="18" charset="0"/>
              </a:rPr>
              <a:t>Ν</a:t>
            </a:r>
            <a:r>
              <a:rPr lang="en-US" sz="3600" b="1" kern="150" dirty="0">
                <a:solidFill>
                  <a:srgbClr val="0070C0"/>
                </a:solidFill>
                <a:effectLst/>
                <a:ea typeface="Times New Roman" panose="02020603050405020304" pitchFamily="18" charset="0"/>
                <a:cs typeface="Times New Roman" panose="02020603050405020304" pitchFamily="18" charset="0"/>
              </a:rPr>
              <a:t>.</a:t>
            </a:r>
            <a:r>
              <a:rPr lang="el-GR" sz="3600" b="1" kern="150" dirty="0">
                <a:solidFill>
                  <a:srgbClr val="0070C0"/>
                </a:solidFill>
                <a:effectLst/>
                <a:ea typeface="Times New Roman" panose="02020603050405020304" pitchFamily="18" charset="0"/>
                <a:cs typeface="Times New Roman" panose="02020603050405020304" pitchFamily="18" charset="0"/>
              </a:rPr>
              <a:t> 4531/2018</a:t>
            </a:r>
            <a:endParaRPr lang="el-GR" dirty="0"/>
          </a:p>
        </p:txBody>
      </p:sp>
      <p:sp>
        <p:nvSpPr>
          <p:cNvPr id="3" name="Θέση περιεχομένου 2">
            <a:extLst>
              <a:ext uri="{FF2B5EF4-FFF2-40B4-BE49-F238E27FC236}">
                <a16:creationId xmlns:a16="http://schemas.microsoft.com/office/drawing/2014/main" id="{495F7068-33B0-C259-DDF1-FA037BCCCE60}"/>
              </a:ext>
            </a:extLst>
          </p:cNvPr>
          <p:cNvSpPr>
            <a:spLocks noGrp="1"/>
          </p:cNvSpPr>
          <p:nvPr>
            <p:ph idx="1"/>
          </p:nvPr>
        </p:nvSpPr>
        <p:spPr/>
        <p:txBody>
          <a:bodyPr/>
          <a:lstStyle/>
          <a:p>
            <a:pPr algn="just" fontAlgn="base">
              <a:lnSpc>
                <a:spcPct val="150000"/>
              </a:lnSpc>
              <a:spcAft>
                <a:spcPts val="750"/>
              </a:spcAft>
            </a:pPr>
            <a:r>
              <a:rPr lang="el-GR" sz="1800" kern="150" dirty="0">
                <a:solidFill>
                  <a:srgbClr val="0070C0"/>
                </a:solidFill>
                <a:effectLst/>
                <a:ea typeface="Times New Roman" panose="02020603050405020304" pitchFamily="18" charset="0"/>
                <a:cs typeface="Times New Roman" panose="02020603050405020304" pitchFamily="18" charset="0"/>
              </a:rPr>
              <a:t>Με τον Νόμο 4531/5.4. 2018</a:t>
            </a:r>
            <a:r>
              <a:rPr lang="en-US" sz="1800" kern="150" dirty="0">
                <a:solidFill>
                  <a:srgbClr val="0070C0"/>
                </a:solidFill>
                <a:effectLst/>
                <a:ea typeface="Times New Roman" panose="02020603050405020304" pitchFamily="18" charset="0"/>
                <a:cs typeface="Times New Roman" panose="02020603050405020304" pitchFamily="18" charset="0"/>
              </a:rPr>
              <a:t>.</a:t>
            </a:r>
            <a:r>
              <a:rPr lang="el-GR" sz="1800" kern="150" dirty="0">
                <a:solidFill>
                  <a:srgbClr val="0070C0"/>
                </a:solidFill>
                <a:effectLst/>
                <a:ea typeface="Times New Roman" panose="02020603050405020304" pitchFamily="18" charset="0"/>
                <a:cs typeface="Times New Roman" panose="02020603050405020304" pitchFamily="18" charset="0"/>
              </a:rPr>
              <a:t> Μέρος 1</a:t>
            </a:r>
            <a:r>
              <a:rPr lang="el-GR" sz="1800" kern="150" baseline="30000" dirty="0">
                <a:solidFill>
                  <a:srgbClr val="0070C0"/>
                </a:solidFill>
                <a:effectLst/>
                <a:ea typeface="Times New Roman" panose="02020603050405020304" pitchFamily="18" charset="0"/>
                <a:cs typeface="Times New Roman" panose="02020603050405020304" pitchFamily="18" charset="0"/>
              </a:rPr>
              <a:t>ο</a:t>
            </a:r>
            <a:r>
              <a:rPr lang="el-GR" sz="1800" kern="150" dirty="0">
                <a:solidFill>
                  <a:srgbClr val="0070C0"/>
                </a:solidFill>
                <a:effectLst/>
                <a:ea typeface="Times New Roman" panose="02020603050405020304" pitchFamily="18" charset="0"/>
                <a:cs typeface="Times New Roman" panose="02020603050405020304" pitchFamily="18" charset="0"/>
              </a:rPr>
              <a:t>-  </a:t>
            </a:r>
            <a:r>
              <a:rPr lang="el-GR" sz="1800" i="1" dirty="0">
                <a:solidFill>
                  <a:srgbClr val="0070C0"/>
                </a:solidFill>
                <a:effectLst/>
                <a:ea typeface="Times New Roman" panose="02020603050405020304" pitchFamily="18" charset="0"/>
                <a:cs typeface="Arial" panose="020B0604020202020204" pitchFamily="34" charset="0"/>
              </a:rPr>
              <a:t>Κυρώθηκε και έχει την ισχύ, που ορίζει το άρθρο 28 παρ. 1 του Συντάγματος, η Σύμβαση του Συμβουλίου της Ευρώπης για την Πρόληψη και την Καταπολέμηση της Βίας κατά των γυναικών και της Ενδοοικογενειακής Βίας</a:t>
            </a:r>
            <a:r>
              <a:rPr lang="en-US" sz="1800" i="1" dirty="0">
                <a:solidFill>
                  <a:srgbClr val="0070C0"/>
                </a:solidFill>
                <a:effectLst/>
                <a:ea typeface="Times New Roman" panose="02020603050405020304" pitchFamily="18" charset="0"/>
                <a:cs typeface="Arial" panose="020B0604020202020204" pitchFamily="34" charset="0"/>
              </a:rPr>
              <a:t>.</a:t>
            </a:r>
            <a:r>
              <a:rPr lang="el-GR" sz="1800" i="1" dirty="0">
                <a:solidFill>
                  <a:srgbClr val="0070C0"/>
                </a:solidFill>
                <a:effectLst/>
                <a:ea typeface="Times New Roman" panose="02020603050405020304" pitchFamily="18" charset="0"/>
                <a:cs typeface="Arial" panose="020B0604020202020204" pitchFamily="34" charset="0"/>
              </a:rPr>
              <a:t> </a:t>
            </a:r>
            <a:endParaRPr lang="el-GR" sz="1800" dirty="0">
              <a:solidFill>
                <a:srgbClr val="0070C0"/>
              </a:solidFill>
              <a:effectLst/>
              <a:ea typeface="Calibri" panose="020F0502020204030204" pitchFamily="34" charset="0"/>
              <a:cs typeface="Arial" panose="020B0604020202020204" pitchFamily="34" charset="0"/>
            </a:endParaRPr>
          </a:p>
          <a:p>
            <a:pPr algn="just">
              <a:lnSpc>
                <a:spcPct val="150000"/>
              </a:lnSpc>
            </a:pPr>
            <a:r>
              <a:rPr lang="el-GR" sz="1800" kern="0" dirty="0">
                <a:solidFill>
                  <a:srgbClr val="0070C0"/>
                </a:solidFill>
                <a:effectLst/>
                <a:ea typeface="Times New Roman" panose="02020603050405020304" pitchFamily="18" charset="0"/>
                <a:cs typeface="Times New Roman" panose="02020603050405020304" pitchFamily="18" charset="0"/>
              </a:rPr>
              <a:t>Η παρούσα Σύμβαση τυγχάνει εφαρμογής αναφορικά με όλες τις μορφές βίας σύμφωνα με το άρθρο 2 του νόμου </a:t>
            </a:r>
          </a:p>
          <a:p>
            <a:pPr algn="just">
              <a:lnSpc>
                <a:spcPct val="150000"/>
              </a:lnSpc>
            </a:pPr>
            <a:endParaRPr lang="el-GR" dirty="0">
              <a:solidFill>
                <a:srgbClr val="0070C0"/>
              </a:solidFill>
            </a:endParaRPr>
          </a:p>
        </p:txBody>
      </p:sp>
    </p:spTree>
    <p:extLst>
      <p:ext uri="{BB962C8B-B14F-4D97-AF65-F5344CB8AC3E}">
        <p14:creationId xmlns:p14="http://schemas.microsoft.com/office/powerpoint/2010/main" val="1263106360"/>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874445-0A43-2796-3CDF-9032FF7DACE7}"/>
              </a:ext>
            </a:extLst>
          </p:cNvPr>
          <p:cNvSpPr>
            <a:spLocks noGrp="1"/>
          </p:cNvSpPr>
          <p:nvPr>
            <p:ph type="title"/>
          </p:nvPr>
        </p:nvSpPr>
        <p:spPr/>
        <p:txBody>
          <a:bodyPr/>
          <a:lstStyle/>
          <a:p>
            <a:r>
              <a:rPr lang="el-GR" sz="3600" b="1" kern="150" dirty="0">
                <a:solidFill>
                  <a:srgbClr val="0070C0"/>
                </a:solidFill>
                <a:effectLst/>
                <a:ea typeface="Times New Roman" panose="02020603050405020304" pitchFamily="18" charset="0"/>
                <a:cs typeface="Times New Roman" panose="02020603050405020304" pitchFamily="18" charset="0"/>
              </a:rPr>
              <a:t>Ν</a:t>
            </a:r>
            <a:r>
              <a:rPr lang="en-US" sz="3600" b="1" kern="150" dirty="0">
                <a:solidFill>
                  <a:srgbClr val="0070C0"/>
                </a:solidFill>
                <a:effectLst/>
                <a:ea typeface="Times New Roman" panose="02020603050405020304" pitchFamily="18" charset="0"/>
                <a:cs typeface="Times New Roman" panose="02020603050405020304" pitchFamily="18" charset="0"/>
              </a:rPr>
              <a:t>.</a:t>
            </a:r>
            <a:r>
              <a:rPr lang="el-GR" sz="3600" b="1" kern="150" dirty="0">
                <a:solidFill>
                  <a:srgbClr val="0070C0"/>
                </a:solidFill>
                <a:effectLst/>
                <a:ea typeface="Times New Roman" panose="02020603050405020304" pitchFamily="18" charset="0"/>
                <a:cs typeface="Times New Roman" panose="02020603050405020304" pitchFamily="18" charset="0"/>
              </a:rPr>
              <a:t> 4531/2018</a:t>
            </a:r>
            <a:endParaRPr lang="el-GR" b="1" dirty="0"/>
          </a:p>
        </p:txBody>
      </p:sp>
      <p:sp>
        <p:nvSpPr>
          <p:cNvPr id="3" name="Θέση περιεχομένου 2">
            <a:extLst>
              <a:ext uri="{FF2B5EF4-FFF2-40B4-BE49-F238E27FC236}">
                <a16:creationId xmlns:a16="http://schemas.microsoft.com/office/drawing/2014/main" id="{0BB49AE5-DF2C-9BBD-8347-800367467836}"/>
              </a:ext>
            </a:extLst>
          </p:cNvPr>
          <p:cNvSpPr>
            <a:spLocks noGrp="1"/>
          </p:cNvSpPr>
          <p:nvPr>
            <p:ph idx="1"/>
          </p:nvPr>
        </p:nvSpPr>
        <p:spPr>
          <a:xfrm>
            <a:off x="452571" y="2185553"/>
            <a:ext cx="10418196" cy="3777622"/>
          </a:xfrm>
        </p:spPr>
        <p:txBody>
          <a:bodyPr>
            <a:noAutofit/>
          </a:bodyPr>
          <a:lstStyle/>
          <a:p>
            <a:pPr marL="0" lvl="0" indent="0" algn="just" fontAlgn="base">
              <a:lnSpc>
                <a:spcPct val="120000"/>
              </a:lnSpc>
              <a:buClr>
                <a:srgbClr val="C00000"/>
              </a:buClr>
              <a:buNone/>
            </a:pPr>
            <a:r>
              <a:rPr lang="el-GR" sz="1600" i="1" dirty="0">
                <a:solidFill>
                  <a:srgbClr val="0070C0"/>
                </a:solidFill>
                <a:effectLst/>
                <a:ea typeface="Times New Roman" panose="02020603050405020304" pitchFamily="18" charset="0"/>
                <a:cs typeface="Arial" panose="020B0604020202020204" pitchFamily="34" charset="0"/>
              </a:rPr>
              <a:t>Στα άρθρα 32, 33, 34, 35,36, 37, 38,39,40 ,41,42 τυποποιούνται τα αδικήματα που στοιχειοθετούν </a:t>
            </a:r>
            <a:r>
              <a:rPr lang="el-GR" sz="1600" i="1" dirty="0" err="1">
                <a:solidFill>
                  <a:srgbClr val="0070C0"/>
                </a:solidFill>
                <a:effectLst/>
                <a:ea typeface="Times New Roman" panose="02020603050405020304" pitchFamily="18" charset="0"/>
                <a:cs typeface="Arial" panose="020B0604020202020204" pitchFamily="34" charset="0"/>
              </a:rPr>
              <a:t>βια</a:t>
            </a:r>
            <a:r>
              <a:rPr lang="el-GR" sz="1600" i="1" dirty="0">
                <a:solidFill>
                  <a:srgbClr val="0070C0"/>
                </a:solidFill>
                <a:effectLst/>
                <a:ea typeface="Times New Roman" panose="02020603050405020304" pitchFamily="18" charset="0"/>
                <a:cs typeface="Arial" panose="020B0604020202020204" pitchFamily="34" charset="0"/>
              </a:rPr>
              <a:t> κατά των γυναικών ήτοι ειδικώς και αντιστοίχως  :  </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20000"/>
              </a:lnSpc>
              <a:buClr>
                <a:srgbClr val="C0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γάμοι  τελεσθέντες  υπό το κράτος εξαναγκασμού </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20000"/>
              </a:lnSpc>
              <a:buClr>
                <a:srgbClr val="C0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Ψυχολογική βία</a:t>
            </a:r>
            <a:r>
              <a:rPr lang="en-US" sz="1600" i="1" dirty="0">
                <a:solidFill>
                  <a:srgbClr val="0070C0"/>
                </a:solidFill>
                <a:effectLst/>
                <a:ea typeface="Times New Roman" panose="02020603050405020304" pitchFamily="18" charset="0"/>
                <a:cs typeface="Arial" panose="020B0604020202020204" pitchFamily="34" charset="0"/>
              </a:rPr>
              <a:t>				</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20000"/>
              </a:lnSpc>
              <a:buClr>
                <a:srgbClr val="C0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Μη εμφανής παρακολούθηση ή παρενόχληση (</a:t>
            </a:r>
            <a:r>
              <a:rPr lang="el-GR" sz="1600" i="1" dirty="0" err="1">
                <a:solidFill>
                  <a:srgbClr val="0070C0"/>
                </a:solidFill>
                <a:effectLst/>
                <a:ea typeface="Times New Roman" panose="02020603050405020304" pitchFamily="18" charset="0"/>
                <a:cs typeface="Arial" panose="020B0604020202020204" pitchFamily="34" charset="0"/>
              </a:rPr>
              <a:t>Stalking</a:t>
            </a:r>
            <a:r>
              <a:rPr lang="el-GR" sz="1600" i="1" dirty="0">
                <a:solidFill>
                  <a:srgbClr val="0070C0"/>
                </a:solidFill>
                <a:effectLst/>
                <a:ea typeface="Times New Roman" panose="02020603050405020304" pitchFamily="18" charset="0"/>
                <a:cs typeface="Arial" panose="020B0604020202020204" pitchFamily="34" charset="0"/>
              </a:rPr>
              <a:t>)</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20000"/>
              </a:lnSpc>
              <a:buClr>
                <a:srgbClr val="C0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Σωματική βία</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20000"/>
              </a:lnSpc>
              <a:buClr>
                <a:srgbClr val="C0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Ακρωτηριασμός των γυναικείων γεννητικών οργάνων</a:t>
            </a:r>
            <a:endParaRPr lang="el-GR" sz="1600" dirty="0">
              <a:solidFill>
                <a:srgbClr val="0070C0"/>
              </a:solidFill>
              <a:effectLst/>
              <a:ea typeface="Calibri" panose="020F0502020204030204" pitchFamily="34" charset="0"/>
              <a:cs typeface="Arial" panose="020B0604020202020204" pitchFamily="34" charset="0"/>
            </a:endParaRPr>
          </a:p>
          <a:p>
            <a:pPr>
              <a:lnSpc>
                <a:spcPct val="120000"/>
              </a:lnSpc>
              <a:buClr>
                <a:srgbClr val="C00000"/>
              </a:buClr>
            </a:pPr>
            <a:endParaRPr lang="el-GR" sz="1600" dirty="0">
              <a:solidFill>
                <a:srgbClr val="0070C0"/>
              </a:solidFill>
            </a:endParaRPr>
          </a:p>
        </p:txBody>
      </p:sp>
      <p:sp>
        <p:nvSpPr>
          <p:cNvPr id="4" name="Ορθογώνιο 3">
            <a:extLst>
              <a:ext uri="{FF2B5EF4-FFF2-40B4-BE49-F238E27FC236}">
                <a16:creationId xmlns:a16="http://schemas.microsoft.com/office/drawing/2014/main" id="{0CBC11B8-68E3-76CF-4FB0-F5346D1B9907}"/>
              </a:ext>
            </a:extLst>
          </p:cNvPr>
          <p:cNvSpPr/>
          <p:nvPr/>
        </p:nvSpPr>
        <p:spPr>
          <a:xfrm>
            <a:off x="6816437" y="2317172"/>
            <a:ext cx="5375563" cy="41459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fontAlgn="base">
              <a:lnSpc>
                <a:spcPct val="150000"/>
              </a:lnSpc>
              <a:buClr>
                <a:srgbClr val="FF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Αναγκαστική έκτρωση και αναγκαστική στείρωση.</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50000"/>
              </a:lnSpc>
              <a:buClr>
                <a:srgbClr val="FF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Σεξουαλική παρενόχληση</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50000"/>
              </a:lnSpc>
              <a:buClr>
                <a:srgbClr val="FF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Συνδρομή ή παρακίνηση σε διάπραξη αδικήματος και απόπειρα</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fontAlgn="base">
              <a:lnSpc>
                <a:spcPct val="150000"/>
              </a:lnSpc>
              <a:spcAft>
                <a:spcPts val="800"/>
              </a:spcAft>
              <a:buClr>
                <a:srgbClr val="FF0000"/>
              </a:buClr>
              <a:buFont typeface="Wingdings" panose="05000000000000000000" pitchFamily="2" charset="2"/>
              <a:buChar char=""/>
            </a:pPr>
            <a:r>
              <a:rPr lang="el-GR" sz="1600" i="1" dirty="0">
                <a:solidFill>
                  <a:srgbClr val="0070C0"/>
                </a:solidFill>
                <a:effectLst/>
                <a:ea typeface="Times New Roman" panose="02020603050405020304" pitchFamily="18" charset="0"/>
                <a:cs typeface="Arial" panose="020B0604020202020204" pitchFamily="34" charset="0"/>
              </a:rPr>
              <a:t>Απαράδεκτες δικαιολογήσεις εγκλημάτων, συμπεριλαμβανομένων των εγκλημάτων που διαπράττονται στο όνομα της ούτως αποκαλούμενης «τιμής».</a:t>
            </a:r>
            <a:endParaRPr lang="el-GR" sz="1600" dirty="0">
              <a:solidFill>
                <a:srgbClr val="0070C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6351828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DEFE1D-32ED-D866-0CC5-50113D0E2E48}"/>
              </a:ext>
            </a:extLst>
          </p:cNvPr>
          <p:cNvSpPr>
            <a:spLocks noGrp="1"/>
          </p:cNvSpPr>
          <p:nvPr>
            <p:ph type="title"/>
          </p:nvPr>
        </p:nvSpPr>
        <p:spPr/>
        <p:txBody>
          <a:bodyPr/>
          <a:lstStyle/>
          <a:p>
            <a:r>
              <a:rPr lang="el-GR" b="1" dirty="0">
                <a:solidFill>
                  <a:srgbClr val="0070C0"/>
                </a:solidFill>
              </a:rPr>
              <a:t>Στο ελληνικό δίκαιο</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FB2B34C6-7237-E7A1-D463-91CFCEBC4D5D}"/>
              </a:ext>
            </a:extLst>
          </p:cNvPr>
          <p:cNvSpPr>
            <a:spLocks noGrp="1"/>
          </p:cNvSpPr>
          <p:nvPr>
            <p:ph idx="1"/>
          </p:nvPr>
        </p:nvSpPr>
        <p:spPr/>
        <p:txBody>
          <a:bodyPr/>
          <a:lstStyle/>
          <a:p>
            <a:pPr algn="just">
              <a:lnSpc>
                <a:spcPct val="106000"/>
              </a:lnSpc>
            </a:pPr>
            <a:r>
              <a:rPr lang="el-GR" sz="1800" dirty="0">
                <a:solidFill>
                  <a:srgbClr val="0070C0"/>
                </a:solidFill>
                <a:effectLst/>
                <a:ea typeface="Times New Roman" panose="02020603050405020304" pitchFamily="18" charset="0"/>
                <a:cs typeface="Helvetica" panose="020B0604020202020204" pitchFamily="34" charset="0"/>
              </a:rPr>
              <a:t> </a:t>
            </a:r>
            <a:r>
              <a:rPr lang="el-GR" sz="1800" i="1" dirty="0">
                <a:solidFill>
                  <a:srgbClr val="0070C0"/>
                </a:solidFill>
                <a:effectLst/>
                <a:ea typeface="Times New Roman" panose="02020603050405020304" pitchFamily="18" charset="0"/>
                <a:cs typeface="Open Sans" panose="020B0606030504020204" pitchFamily="34" charset="0"/>
              </a:rPr>
              <a:t>Ν. 4808/2021  (</a:t>
            </a:r>
            <a:r>
              <a:rPr lang="el-GR" sz="1800" i="1" dirty="0" err="1">
                <a:solidFill>
                  <a:srgbClr val="0070C0"/>
                </a:solidFill>
                <a:effectLst/>
                <a:ea typeface="Times New Roman" panose="02020603050405020304" pitchFamily="18" charset="0"/>
                <a:cs typeface="Open Sans" panose="020B0606030504020204" pitchFamily="34" charset="0"/>
              </a:rPr>
              <a:t>άρ</a:t>
            </a:r>
            <a:r>
              <a:rPr lang="el-GR" sz="1800" i="1" dirty="0">
                <a:solidFill>
                  <a:srgbClr val="0070C0"/>
                </a:solidFill>
                <a:effectLst/>
                <a:ea typeface="Times New Roman" panose="02020603050405020304" pitchFamily="18" charset="0"/>
                <a:cs typeface="Open Sans" panose="020B0606030504020204" pitchFamily="34" charset="0"/>
              </a:rPr>
              <a:t> 4) Απαγόρευσή βίας και παρενόχλησης στη  εργασία σε συνδυασμό με την ΥΑ της 29.8.2022 για πρόστιμα και κυρώσεις μεταξύ άλλων την παρενόχληση και βία στη εργασία. </a:t>
            </a:r>
            <a:endParaRPr lang="el-GR" sz="1800" dirty="0">
              <a:solidFill>
                <a:srgbClr val="0070C0"/>
              </a:solidFill>
              <a:effectLst/>
              <a:ea typeface="Calibri" panose="020F0502020204030204" pitchFamily="34" charset="0"/>
              <a:cs typeface="Arial" panose="020B0604020202020204" pitchFamily="34" charset="0"/>
            </a:endParaRPr>
          </a:p>
          <a:p>
            <a:pPr algn="just">
              <a:lnSpc>
                <a:spcPct val="106000"/>
              </a:lnSpc>
              <a:spcAft>
                <a:spcPts val="800"/>
              </a:spcAft>
            </a:pPr>
            <a:r>
              <a:rPr lang="el-GR" sz="1800" i="1" dirty="0">
                <a:solidFill>
                  <a:srgbClr val="0070C0"/>
                </a:solidFill>
                <a:effectLst/>
                <a:ea typeface="Times New Roman" panose="02020603050405020304" pitchFamily="18" charset="0"/>
                <a:cs typeface="Open Sans" panose="020B0606030504020204" pitchFamily="34" charset="0"/>
              </a:rPr>
              <a:t>Ν. 4604.2019 ( Μέρος Α) θεσπίζει μέτρα και πολιτικές για την ισότητα των φύλων, την καταπολέμηση της </a:t>
            </a:r>
            <a:r>
              <a:rPr lang="el-GR" sz="1800" i="1" dirty="0" err="1">
                <a:solidFill>
                  <a:srgbClr val="0070C0"/>
                </a:solidFill>
                <a:effectLst/>
                <a:ea typeface="Times New Roman" panose="02020603050405020304" pitchFamily="18" charset="0"/>
                <a:cs typeface="Open Sans" panose="020B0606030504020204" pitchFamily="34" charset="0"/>
              </a:rPr>
              <a:t>έμφυλης</a:t>
            </a:r>
            <a:r>
              <a:rPr lang="el-GR" sz="1800" i="1" dirty="0">
                <a:solidFill>
                  <a:srgbClr val="0070C0"/>
                </a:solidFill>
                <a:effectLst/>
                <a:ea typeface="Times New Roman" panose="02020603050405020304" pitchFamily="18" charset="0"/>
                <a:cs typeface="Open Sans" panose="020B0606030504020204" pitchFamily="34" charset="0"/>
              </a:rPr>
              <a:t> βίας και των διακρίσεων , κάνοντας λόγο για ‘’</a:t>
            </a:r>
            <a:r>
              <a:rPr lang="el-GR" sz="1800" i="1" dirty="0" err="1">
                <a:solidFill>
                  <a:srgbClr val="0070C0"/>
                </a:solidFill>
                <a:effectLst/>
                <a:ea typeface="Times New Roman" panose="02020603050405020304" pitchFamily="18" charset="0"/>
                <a:cs typeface="Open Sans" panose="020B0606030504020204" pitchFamily="34" charset="0"/>
              </a:rPr>
              <a:t>έμφυλη</a:t>
            </a:r>
            <a:r>
              <a:rPr lang="el-GR" sz="1800" i="1" dirty="0">
                <a:solidFill>
                  <a:srgbClr val="0070C0"/>
                </a:solidFill>
                <a:effectLst/>
                <a:ea typeface="Times New Roman" panose="02020603050405020304" pitchFamily="18" charset="0"/>
                <a:cs typeface="Open Sans" panose="020B0606030504020204" pitchFamily="34" charset="0"/>
              </a:rPr>
              <a:t> διάκριση’’ , σύσταση Συμβουλευτικών Κέντρων Γυναικών και Ξενώνων Φιλοξενίας Κακοποιημένων Γυναικών σου ΟΤΑ Α’ ΒΑΘΜΟΥ. </a:t>
            </a:r>
          </a:p>
          <a:p>
            <a:pPr algn="just">
              <a:lnSpc>
                <a:spcPct val="106000"/>
              </a:lnSpc>
              <a:spcAft>
                <a:spcPts val="800"/>
              </a:spcAft>
            </a:pPr>
            <a:r>
              <a:rPr lang="el-GR" sz="1800" dirty="0">
                <a:solidFill>
                  <a:srgbClr val="0070C0"/>
                </a:solidFill>
                <a:effectLst/>
                <a:ea typeface="Calibri" panose="020F0502020204030204" pitchFamily="34" charset="0"/>
                <a:cs typeface="Calibri" panose="020F0502020204030204" pitchFamily="34" charset="0"/>
              </a:rPr>
              <a:t>Σε αστικό επίπεδο, το θύμα δικαιούται αποζημίωσης </a:t>
            </a:r>
            <a:r>
              <a:rPr lang="el-GR" sz="1800" dirty="0" err="1">
                <a:solidFill>
                  <a:srgbClr val="0070C0"/>
                </a:solidFill>
                <a:effectLst/>
                <a:ea typeface="Calibri" panose="020F0502020204030204" pitchFamily="34" charset="0"/>
                <a:cs typeface="Calibri" panose="020F0502020204030204" pitchFamily="34" charset="0"/>
              </a:rPr>
              <a:t>ερειδόμενη</a:t>
            </a:r>
            <a:r>
              <a:rPr lang="el-GR" sz="1800" dirty="0">
                <a:solidFill>
                  <a:srgbClr val="0070C0"/>
                </a:solidFill>
                <a:effectLst/>
                <a:ea typeface="Calibri" panose="020F0502020204030204" pitchFamily="34" charset="0"/>
                <a:cs typeface="Calibri" panose="020F0502020204030204" pitchFamily="34" charset="0"/>
              </a:rPr>
              <a:t> στις διατάξεις του Α.Κ. και της παραβίασης των θεμελιωδών διατάξεων της προστασίας της προσωπικότητας βάσει του Συντάγματος και της Ευρωπαϊκής Σύμβασης  Ανθρωπίνων Δικαιωμάτων [ ΕΣΔΑ]  </a:t>
            </a:r>
            <a:endParaRPr lang="el-GR" dirty="0"/>
          </a:p>
        </p:txBody>
      </p:sp>
    </p:spTree>
    <p:extLst>
      <p:ext uri="{BB962C8B-B14F-4D97-AF65-F5344CB8AC3E}">
        <p14:creationId xmlns:p14="http://schemas.microsoft.com/office/powerpoint/2010/main" val="414625077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4DC779-92C6-3B3C-4FD2-7625552FEE04}"/>
              </a:ext>
            </a:extLst>
          </p:cNvPr>
          <p:cNvSpPr>
            <a:spLocks noGrp="1"/>
          </p:cNvSpPr>
          <p:nvPr>
            <p:ph type="title"/>
          </p:nvPr>
        </p:nvSpPr>
        <p:spPr>
          <a:xfrm>
            <a:off x="2005097" y="188681"/>
            <a:ext cx="8911687" cy="1280890"/>
          </a:xfrm>
        </p:spPr>
        <p:txBody>
          <a:bodyPr/>
          <a:lstStyle/>
          <a:p>
            <a:r>
              <a:rPr lang="el-GR" b="1" dirty="0">
                <a:solidFill>
                  <a:srgbClr val="0070C0"/>
                </a:solidFill>
              </a:rPr>
              <a:t>Στο ελληνικό δίκαιο</a:t>
            </a:r>
          </a:p>
        </p:txBody>
      </p:sp>
      <p:sp>
        <p:nvSpPr>
          <p:cNvPr id="3" name="Θέση περιεχομένου 2">
            <a:extLst>
              <a:ext uri="{FF2B5EF4-FFF2-40B4-BE49-F238E27FC236}">
                <a16:creationId xmlns:a16="http://schemas.microsoft.com/office/drawing/2014/main" id="{8D6331C5-39E1-CC9B-99ED-5617DCE71CF6}"/>
              </a:ext>
            </a:extLst>
          </p:cNvPr>
          <p:cNvSpPr>
            <a:spLocks noGrp="1"/>
          </p:cNvSpPr>
          <p:nvPr>
            <p:ph idx="1"/>
          </p:nvPr>
        </p:nvSpPr>
        <p:spPr>
          <a:xfrm>
            <a:off x="2001384" y="1469571"/>
            <a:ext cx="8915400" cy="3777622"/>
          </a:xfrm>
        </p:spPr>
        <p:txBody>
          <a:bodyPr>
            <a:noAutofit/>
          </a:bodyPr>
          <a:lstStyle/>
          <a:p>
            <a:pPr algn="just">
              <a:lnSpc>
                <a:spcPct val="150000"/>
              </a:lnSpc>
              <a:spcBef>
                <a:spcPts val="500"/>
              </a:spcBef>
              <a:spcAft>
                <a:spcPts val="750"/>
              </a:spcAft>
              <a:buSzPts val="1000"/>
            </a:pPr>
            <a:r>
              <a:rPr lang="el-GR" sz="1600" dirty="0">
                <a:solidFill>
                  <a:srgbClr val="0070C0"/>
                </a:solidFill>
                <a:ea typeface="Times New Roman" panose="02020603050405020304" pitchFamily="18" charset="0"/>
                <a:cs typeface="Helvetica" panose="020B0604020202020204" pitchFamily="34" charset="0"/>
              </a:rPr>
              <a:t>Περαιτέρω, στον ειδικότερο Ν. 3500/2006 ‘’Περί Ενδοοικογενειακής Βίας’’ ( άρθρα 6, 7, 8 )  προβλέπονται ποινές  από φυλάκιση τουλάχιστον  6 μηνών ως και κάθειρξη.  </a:t>
            </a:r>
          </a:p>
          <a:p>
            <a:pPr algn="just">
              <a:lnSpc>
                <a:spcPct val="150000"/>
              </a:lnSpc>
              <a:spcBef>
                <a:spcPts val="500"/>
              </a:spcBef>
              <a:spcAft>
                <a:spcPts val="750"/>
              </a:spcAft>
              <a:buSzPts val="1000"/>
            </a:pPr>
            <a:r>
              <a:rPr lang="el-GR" sz="1600" dirty="0">
                <a:solidFill>
                  <a:srgbClr val="0070C0"/>
                </a:solidFill>
                <a:ea typeface="Times New Roman" panose="02020603050405020304" pitchFamily="18" charset="0"/>
                <a:cs typeface="Helvetica" panose="020B0604020202020204" pitchFamily="34" charset="0"/>
              </a:rPr>
              <a:t>Στον Ποινικό Κώδικα πλειάδα άρθρων, με τον όρο «βία», «χρήση βίας» , με την απειλή βίας»  στην αντικειμενική τους υπόσταση,  προβλέπουν κυρώσεις και ειδικότερα :</a:t>
            </a:r>
            <a:endParaRPr lang="el-GR" sz="1600" dirty="0">
              <a:solidFill>
                <a:srgbClr val="0070C0"/>
              </a:solidFill>
              <a:effectLst/>
              <a:ea typeface="Calibri" panose="020F0502020204030204" pitchFamily="34" charset="0"/>
              <a:cs typeface="Arial" panose="020B0604020202020204" pitchFamily="34" charset="0"/>
            </a:endParaRPr>
          </a:p>
          <a:p>
            <a:pPr marL="342900" lvl="0" indent="-342900" algn="just">
              <a:lnSpc>
                <a:spcPct val="150000"/>
              </a:lnSpc>
              <a:spcBef>
                <a:spcPts val="500"/>
              </a:spcBef>
              <a:spcAft>
                <a:spcPts val="750"/>
              </a:spcAft>
              <a:buSzPts val="1000"/>
              <a:buFont typeface="Wingdings" panose="05000000000000000000" pitchFamily="2" charset="2"/>
              <a:buChar char=""/>
            </a:pPr>
            <a:endParaRPr lang="el-GR" sz="1600" dirty="0">
              <a:solidFill>
                <a:srgbClr val="0070C0"/>
              </a:solidFill>
            </a:endParaRPr>
          </a:p>
        </p:txBody>
      </p:sp>
    </p:spTree>
    <p:extLst>
      <p:ext uri="{BB962C8B-B14F-4D97-AF65-F5344CB8AC3E}">
        <p14:creationId xmlns:p14="http://schemas.microsoft.com/office/powerpoint/2010/main" val="194681515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3AF117-D250-9C69-DBEF-38F26A7A6164}"/>
              </a:ext>
            </a:extLst>
          </p:cNvPr>
          <p:cNvSpPr>
            <a:spLocks noGrp="1"/>
          </p:cNvSpPr>
          <p:nvPr>
            <p:ph type="title"/>
          </p:nvPr>
        </p:nvSpPr>
        <p:spPr>
          <a:xfrm>
            <a:off x="1909525" y="478637"/>
            <a:ext cx="8911687" cy="1280890"/>
          </a:xfrm>
        </p:spPr>
        <p:txBody>
          <a:bodyPr/>
          <a:lstStyle/>
          <a:p>
            <a:r>
              <a:rPr lang="el-GR" b="1" dirty="0" err="1">
                <a:solidFill>
                  <a:srgbClr val="0070C0"/>
                </a:solidFill>
              </a:rPr>
              <a:t>Αρ</a:t>
            </a:r>
            <a:r>
              <a:rPr lang="el-GR" b="1" dirty="0">
                <a:solidFill>
                  <a:srgbClr val="0070C0"/>
                </a:solidFill>
              </a:rPr>
              <a:t>. 312 ΠΚ</a:t>
            </a:r>
          </a:p>
        </p:txBody>
      </p:sp>
      <p:sp>
        <p:nvSpPr>
          <p:cNvPr id="3" name="Θέση περιεχομένου 2">
            <a:extLst>
              <a:ext uri="{FF2B5EF4-FFF2-40B4-BE49-F238E27FC236}">
                <a16:creationId xmlns:a16="http://schemas.microsoft.com/office/drawing/2014/main" id="{4CE6D9DE-A6E3-5E4B-D856-2A8E4CE1C6A6}"/>
              </a:ext>
            </a:extLst>
          </p:cNvPr>
          <p:cNvSpPr>
            <a:spLocks noGrp="1"/>
          </p:cNvSpPr>
          <p:nvPr>
            <p:ph idx="1"/>
          </p:nvPr>
        </p:nvSpPr>
        <p:spPr>
          <a:xfrm>
            <a:off x="1288473" y="2133600"/>
            <a:ext cx="10216139" cy="3777622"/>
          </a:xfrm>
        </p:spPr>
        <p:txBody>
          <a:bodyPr>
            <a:noAutofit/>
          </a:bodyPr>
          <a:lstStyle/>
          <a:p>
            <a:pPr marL="342900" lvl="0" indent="-342900" algn="just" fontAlgn="base">
              <a:lnSpc>
                <a:spcPct val="106000"/>
              </a:lnSpc>
              <a:spcAft>
                <a:spcPts val="800"/>
              </a:spcAft>
              <a:buFont typeface="+mj-lt"/>
              <a:buAutoNum type="arabicPeriod"/>
            </a:pPr>
            <a:r>
              <a:rPr lang="el-GR" sz="1600" b="1" dirty="0">
                <a:solidFill>
                  <a:srgbClr val="0070C0"/>
                </a:solidFill>
                <a:effectLst/>
                <a:ea typeface="Times New Roman" panose="02020603050405020304" pitchFamily="18" charset="0"/>
                <a:cs typeface="Open Sans" panose="020B0606030504020204" pitchFamily="34" charset="0"/>
              </a:rPr>
              <a:t>Σωματική βλάβη αδυνάμων ατόμων</a:t>
            </a:r>
            <a:r>
              <a:rPr lang="el-GR" sz="1600" dirty="0">
                <a:solidFill>
                  <a:srgbClr val="0070C0"/>
                </a:solidFill>
                <a:effectLst/>
                <a:ea typeface="Times New Roman" panose="02020603050405020304" pitchFamily="18" charset="0"/>
                <a:cs typeface="Open Sans" panose="020B0606030504020204" pitchFamily="34" charset="0"/>
              </a:rPr>
              <a:t>: Όποιος προκαλεί σωματική κάκωση ή βλάβη της υγείας σε  ανήλικο ή σε πρόσωπο  που δεν μπορεί να υπερασπιστεί τον εαυτό του  εφόσον τα πρόσωπα αυτά βρίσκονται υπό την επιμέλεια ή την προστασία του δράστη βάσει νόμου, δικαστικής απόφασης ή πραγματικής κατάστασης , συνοικούν με τον δράστη ή έχουν μαζί του σχέση εργασίας ή υπηρεσίας, τιμωρείται  </a:t>
            </a:r>
            <a:r>
              <a:rPr lang="el-GR" sz="1600" b="1" dirty="0">
                <a:solidFill>
                  <a:srgbClr val="0070C0"/>
                </a:solidFill>
                <a:effectLst/>
                <a:ea typeface="Times New Roman" panose="02020603050405020304" pitchFamily="18" charset="0"/>
                <a:cs typeface="Open Sans" panose="020B0606030504020204" pitchFamily="34" charset="0"/>
              </a:rPr>
              <a:t>α)</a:t>
            </a:r>
            <a:r>
              <a:rPr lang="el-GR" sz="1600" dirty="0">
                <a:solidFill>
                  <a:srgbClr val="0070C0"/>
                </a:solidFill>
                <a:effectLst/>
                <a:ea typeface="Times New Roman" panose="02020603050405020304" pitchFamily="18" charset="0"/>
                <a:cs typeface="Open Sans" panose="020B0606030504020204" pitchFamily="34" charset="0"/>
              </a:rPr>
              <a:t>  για την πράξης της σωματικής βλάβης του </a:t>
            </a:r>
            <a:r>
              <a:rPr lang="el-GR" sz="1600" dirty="0" err="1">
                <a:solidFill>
                  <a:srgbClr val="0070C0"/>
                </a:solidFill>
                <a:effectLst/>
                <a:ea typeface="Times New Roman" panose="02020603050405020304" pitchFamily="18" charset="0"/>
                <a:cs typeface="Open Sans" panose="020B0606030504020204" pitchFamily="34" charset="0"/>
              </a:rPr>
              <a:t>άρ</a:t>
            </a:r>
            <a:r>
              <a:rPr lang="el-GR" sz="1600" dirty="0">
                <a:solidFill>
                  <a:srgbClr val="0070C0"/>
                </a:solidFill>
                <a:effectLst/>
                <a:ea typeface="Times New Roman" panose="02020603050405020304" pitchFamily="18" charset="0"/>
                <a:cs typeface="Open Sans" panose="020B0606030504020204" pitchFamily="34" charset="0"/>
              </a:rPr>
              <a:t>. 308 ΠΚ , με </a:t>
            </a:r>
            <a:r>
              <a:rPr lang="el-GR" sz="1600" u="sng" dirty="0">
                <a:solidFill>
                  <a:srgbClr val="0070C0"/>
                </a:solidFill>
                <a:effectLst/>
                <a:ea typeface="Times New Roman" panose="02020603050405020304" pitchFamily="18" charset="0"/>
                <a:cs typeface="Open Sans" panose="020B0606030504020204" pitchFamily="34" charset="0"/>
              </a:rPr>
              <a:t>φυλάκιση τουλάχιστον ενός (1) έτους</a:t>
            </a:r>
            <a:r>
              <a:rPr lang="el-GR" sz="1600" dirty="0">
                <a:solidFill>
                  <a:srgbClr val="0070C0"/>
                </a:solidFill>
                <a:effectLst/>
                <a:ea typeface="Times New Roman" panose="02020603050405020304" pitchFamily="18" charset="0"/>
                <a:cs typeface="Open Sans" panose="020B0606030504020204" pitchFamily="34" charset="0"/>
              </a:rPr>
              <a:t> , </a:t>
            </a:r>
            <a:r>
              <a:rPr lang="el-GR" sz="1600" b="1" dirty="0">
                <a:solidFill>
                  <a:srgbClr val="0070C0"/>
                </a:solidFill>
                <a:effectLst/>
                <a:ea typeface="Times New Roman" panose="02020603050405020304" pitchFamily="18" charset="0"/>
                <a:cs typeface="Open Sans" panose="020B0606030504020204" pitchFamily="34" charset="0"/>
              </a:rPr>
              <a:t>β)</a:t>
            </a:r>
            <a:r>
              <a:rPr lang="el-GR" sz="1600" dirty="0">
                <a:solidFill>
                  <a:srgbClr val="0070C0"/>
                </a:solidFill>
                <a:effectLst/>
                <a:ea typeface="Times New Roman" panose="02020603050405020304" pitchFamily="18" charset="0"/>
                <a:cs typeface="Open Sans" panose="020B0606030504020204" pitchFamily="34" charset="0"/>
              </a:rPr>
              <a:t> για την πράξης της  επικίνδυνης σωματικής βλάβης του </a:t>
            </a:r>
            <a:r>
              <a:rPr lang="el-GR" sz="1600" dirty="0" err="1">
                <a:solidFill>
                  <a:srgbClr val="0070C0"/>
                </a:solidFill>
                <a:effectLst/>
                <a:ea typeface="Times New Roman" panose="02020603050405020304" pitchFamily="18" charset="0"/>
                <a:cs typeface="Open Sans" panose="020B0606030504020204" pitchFamily="34" charset="0"/>
              </a:rPr>
              <a:t>άρ</a:t>
            </a:r>
            <a:r>
              <a:rPr lang="el-GR" sz="1600" dirty="0">
                <a:solidFill>
                  <a:srgbClr val="0070C0"/>
                </a:solidFill>
                <a:effectLst/>
                <a:ea typeface="Times New Roman" panose="02020603050405020304" pitchFamily="18" charset="0"/>
                <a:cs typeface="Open Sans" panose="020B0606030504020204" pitchFamily="34" charset="0"/>
              </a:rPr>
              <a:t>. 309 ΠΚ, με </a:t>
            </a:r>
            <a:r>
              <a:rPr lang="el-GR" sz="1600" b="1" dirty="0">
                <a:solidFill>
                  <a:srgbClr val="0070C0"/>
                </a:solidFill>
                <a:effectLst/>
                <a:ea typeface="Times New Roman" panose="02020603050405020304" pitchFamily="18" charset="0"/>
                <a:cs typeface="Open Sans" panose="020B0606030504020204" pitchFamily="34" charset="0"/>
              </a:rPr>
              <a:t> </a:t>
            </a:r>
            <a:r>
              <a:rPr lang="el-GR" sz="1600" dirty="0">
                <a:solidFill>
                  <a:srgbClr val="0070C0"/>
                </a:solidFill>
                <a:effectLst/>
                <a:ea typeface="Times New Roman" panose="02020603050405020304" pitchFamily="18" charset="0"/>
                <a:cs typeface="Open Sans" panose="020B0606030504020204" pitchFamily="34" charset="0"/>
              </a:rPr>
              <a:t> </a:t>
            </a:r>
            <a:r>
              <a:rPr lang="el-GR" sz="1600" u="sng" dirty="0">
                <a:solidFill>
                  <a:srgbClr val="0070C0"/>
                </a:solidFill>
                <a:effectLst/>
                <a:ea typeface="Times New Roman" panose="02020603050405020304" pitchFamily="18" charset="0"/>
                <a:cs typeface="Open Sans" panose="020B0606030504020204" pitchFamily="34" charset="0"/>
              </a:rPr>
              <a:t>φυλάκιση τουλάχιστον δύο (2) ετών, </a:t>
            </a:r>
            <a:r>
              <a:rPr lang="el-GR" sz="1600" dirty="0">
                <a:solidFill>
                  <a:srgbClr val="0070C0"/>
                </a:solidFill>
                <a:effectLst/>
                <a:ea typeface="Times New Roman" panose="02020603050405020304" pitchFamily="18" charset="0"/>
                <a:cs typeface="Open Sans" panose="020B0606030504020204" pitchFamily="34" charset="0"/>
              </a:rPr>
              <a:t> </a:t>
            </a:r>
            <a:r>
              <a:rPr lang="el-GR" sz="1600" b="1" dirty="0">
                <a:solidFill>
                  <a:srgbClr val="0070C0"/>
                </a:solidFill>
                <a:effectLst/>
                <a:ea typeface="Times New Roman" panose="02020603050405020304" pitchFamily="18" charset="0"/>
                <a:cs typeface="Open Sans" panose="020B0606030504020204" pitchFamily="34" charset="0"/>
              </a:rPr>
              <a:t>γ)</a:t>
            </a:r>
            <a:r>
              <a:rPr lang="el-GR" sz="1600" dirty="0">
                <a:solidFill>
                  <a:srgbClr val="0070C0"/>
                </a:solidFill>
                <a:effectLst/>
                <a:ea typeface="Times New Roman" panose="02020603050405020304" pitchFamily="18" charset="0"/>
                <a:cs typeface="Open Sans" panose="020B0606030504020204" pitchFamily="34" charset="0"/>
              </a:rPr>
              <a:t> για την πράξης της  βαριάς σωματικής βλάβης του </a:t>
            </a:r>
            <a:r>
              <a:rPr lang="el-GR" sz="1600" dirty="0" err="1">
                <a:solidFill>
                  <a:srgbClr val="0070C0"/>
                </a:solidFill>
                <a:effectLst/>
                <a:ea typeface="Times New Roman" panose="02020603050405020304" pitchFamily="18" charset="0"/>
                <a:cs typeface="Open Sans" panose="020B0606030504020204" pitchFamily="34" charset="0"/>
              </a:rPr>
              <a:t>άρ</a:t>
            </a:r>
            <a:r>
              <a:rPr lang="el-GR" sz="1600" dirty="0">
                <a:solidFill>
                  <a:srgbClr val="0070C0"/>
                </a:solidFill>
                <a:effectLst/>
                <a:ea typeface="Times New Roman" panose="02020603050405020304" pitchFamily="18" charset="0"/>
                <a:cs typeface="Open Sans" panose="020B0606030504020204" pitchFamily="34" charset="0"/>
              </a:rPr>
              <a:t>. 310 παρ. 1 </a:t>
            </a:r>
            <a:r>
              <a:rPr lang="el-GR" sz="1600" dirty="0" err="1">
                <a:solidFill>
                  <a:srgbClr val="0070C0"/>
                </a:solidFill>
                <a:effectLst/>
                <a:ea typeface="Times New Roman" panose="02020603050405020304" pitchFamily="18" charset="0"/>
                <a:cs typeface="Open Sans" panose="020B0606030504020204" pitchFamily="34" charset="0"/>
              </a:rPr>
              <a:t>εδ</a:t>
            </a:r>
            <a:r>
              <a:rPr lang="el-GR" sz="1600" dirty="0">
                <a:solidFill>
                  <a:srgbClr val="0070C0"/>
                </a:solidFill>
                <a:effectLst/>
                <a:ea typeface="Times New Roman" panose="02020603050405020304" pitchFamily="18" charset="0"/>
                <a:cs typeface="Open Sans" panose="020B0606030504020204" pitchFamily="34" charset="0"/>
              </a:rPr>
              <a:t>. α,  ΠΚ , με </a:t>
            </a:r>
            <a:r>
              <a:rPr lang="el-GR" sz="1600" u="sng" dirty="0">
                <a:solidFill>
                  <a:srgbClr val="0070C0"/>
                </a:solidFill>
                <a:effectLst/>
                <a:ea typeface="Times New Roman" panose="02020603050405020304" pitchFamily="18" charset="0"/>
                <a:cs typeface="Open Sans" panose="020B0606030504020204" pitchFamily="34" charset="0"/>
              </a:rPr>
              <a:t>φυλάκιση τουλάχιστον  τριών ( 3) ετών  και αν επεδίωκε </a:t>
            </a:r>
            <a:r>
              <a:rPr lang="el-GR" sz="1600" dirty="0">
                <a:solidFill>
                  <a:srgbClr val="0070C0"/>
                </a:solidFill>
                <a:effectLst/>
                <a:ea typeface="Times New Roman" panose="02020603050405020304" pitchFamily="18" charset="0"/>
                <a:cs typeface="Open Sans" panose="020B0606030504020204" pitchFamily="34" charset="0"/>
              </a:rPr>
              <a:t>τη βαριά σωματική  βλάβη με </a:t>
            </a:r>
            <a:r>
              <a:rPr lang="el-GR" sz="1600" u="sng" dirty="0">
                <a:solidFill>
                  <a:srgbClr val="0070C0"/>
                </a:solidFill>
                <a:effectLst/>
                <a:ea typeface="Times New Roman" panose="02020603050405020304" pitchFamily="18" charset="0"/>
                <a:cs typeface="Open Sans" panose="020B0606030504020204" pitchFamily="34" charset="0"/>
              </a:rPr>
              <a:t>κάθειρξη  </a:t>
            </a:r>
            <a:r>
              <a:rPr lang="el-GR" sz="1600" b="1" u="sng" dirty="0">
                <a:solidFill>
                  <a:srgbClr val="0070C0"/>
                </a:solidFill>
                <a:effectLst/>
                <a:ea typeface="Times New Roman" panose="02020603050405020304" pitchFamily="18" charset="0"/>
                <a:cs typeface="Open Sans" panose="020B0606030504020204" pitchFamily="34" charset="0"/>
              </a:rPr>
              <a:t> δ)</a:t>
            </a:r>
            <a:r>
              <a:rPr lang="el-GR" sz="1600" u="sng" dirty="0">
                <a:solidFill>
                  <a:srgbClr val="0070C0"/>
                </a:solidFill>
                <a:effectLst/>
                <a:ea typeface="Times New Roman" panose="02020603050405020304" pitchFamily="18" charset="0"/>
                <a:cs typeface="Open Sans" panose="020B0606030504020204" pitchFamily="34" charset="0"/>
              </a:rPr>
              <a:t> </a:t>
            </a:r>
            <a:r>
              <a:rPr lang="el-GR" sz="1600" dirty="0">
                <a:solidFill>
                  <a:srgbClr val="0070C0"/>
                </a:solidFill>
                <a:effectLst/>
                <a:ea typeface="Times New Roman" panose="02020603050405020304" pitchFamily="18" charset="0"/>
                <a:cs typeface="Open Sans" panose="020B0606030504020204" pitchFamily="34" charset="0"/>
              </a:rPr>
              <a:t>για την πράξης της  θανατηφόρας σωματικής βλάβης του </a:t>
            </a:r>
            <a:r>
              <a:rPr lang="el-GR" sz="1600" dirty="0" err="1">
                <a:solidFill>
                  <a:srgbClr val="0070C0"/>
                </a:solidFill>
                <a:effectLst/>
                <a:ea typeface="Times New Roman" panose="02020603050405020304" pitchFamily="18" charset="0"/>
                <a:cs typeface="Open Sans" panose="020B0606030504020204" pitchFamily="34" charset="0"/>
              </a:rPr>
              <a:t>αρ</a:t>
            </a:r>
            <a:r>
              <a:rPr lang="el-GR" sz="1600" dirty="0">
                <a:solidFill>
                  <a:srgbClr val="0070C0"/>
                </a:solidFill>
                <a:effectLst/>
                <a:ea typeface="Times New Roman" panose="02020603050405020304" pitchFamily="18" charset="0"/>
                <a:cs typeface="Open Sans" panose="020B0606030504020204" pitchFamily="34" charset="0"/>
              </a:rPr>
              <a:t>. 311 ΠΚ  με κάθειρξη.</a:t>
            </a:r>
            <a:endParaRPr lang="el-GR" sz="1600" dirty="0">
              <a:solidFill>
                <a:srgbClr val="0070C0"/>
              </a:solidFill>
              <a:effectLst/>
              <a:ea typeface="Calibri" panose="020F0502020204030204" pitchFamily="34" charset="0"/>
              <a:cs typeface="Arial" panose="020B0604020202020204" pitchFamily="34" charset="0"/>
            </a:endParaRPr>
          </a:p>
          <a:p>
            <a:pPr algn="just" fontAlgn="base">
              <a:lnSpc>
                <a:spcPct val="106000"/>
              </a:lnSpc>
              <a:spcAft>
                <a:spcPts val="800"/>
              </a:spcAft>
            </a:pPr>
            <a:r>
              <a:rPr lang="el-GR" sz="1600" b="1" dirty="0">
                <a:solidFill>
                  <a:srgbClr val="0070C0"/>
                </a:solidFill>
                <a:effectLst/>
                <a:ea typeface="Times New Roman" panose="02020603050405020304" pitchFamily="18" charset="0"/>
                <a:cs typeface="Open Sans" panose="020B0606030504020204" pitchFamily="34" charset="0"/>
              </a:rPr>
              <a:t>Οι ίδιες ποινές επιβάλλονται αν η πράξη </a:t>
            </a:r>
            <a:r>
              <a:rPr lang="el-GR" sz="1600" b="1" dirty="0" err="1">
                <a:solidFill>
                  <a:srgbClr val="0070C0"/>
                </a:solidFill>
                <a:effectLst/>
                <a:ea typeface="Times New Roman" panose="02020603050405020304" pitchFamily="18" charset="0"/>
                <a:cs typeface="Open Sans" panose="020B0606030504020204" pitchFamily="34" charset="0"/>
              </a:rPr>
              <a:t>τελέστηκε</a:t>
            </a:r>
            <a:r>
              <a:rPr lang="el-GR" sz="1600" b="1" dirty="0">
                <a:solidFill>
                  <a:srgbClr val="0070C0"/>
                </a:solidFill>
                <a:effectLst/>
                <a:ea typeface="Times New Roman" panose="02020603050405020304" pitchFamily="18" charset="0"/>
                <a:cs typeface="Open Sans" panose="020B0606030504020204" pitchFamily="34" charset="0"/>
              </a:rPr>
              <a:t> σε βάρος συζύγου εντός γάμου, ή συντρόφου κατά την συμβίωση ! Ενώ η τέλεση της πράξης σε βάρος εγκύου συνιστά επιβαρυντική περίπτωση. </a:t>
            </a:r>
            <a:endParaRPr lang="el-GR" sz="1600" dirty="0">
              <a:solidFill>
                <a:srgbClr val="0070C0"/>
              </a:solidFill>
              <a:effectLst/>
              <a:ea typeface="Calibri" panose="020F0502020204030204" pitchFamily="34" charset="0"/>
              <a:cs typeface="Arial" panose="020B0604020202020204" pitchFamily="34" charset="0"/>
            </a:endParaRPr>
          </a:p>
          <a:p>
            <a:pPr algn="just" fontAlgn="base">
              <a:lnSpc>
                <a:spcPct val="106000"/>
              </a:lnSpc>
              <a:spcAft>
                <a:spcPts val="800"/>
              </a:spcAft>
            </a:pPr>
            <a:endParaRPr lang="el-GR" sz="1600" dirty="0">
              <a:solidFill>
                <a:srgbClr val="0070C0"/>
              </a:solidFill>
              <a:effectLst/>
              <a:ea typeface="Calibri" panose="020F0502020204030204" pitchFamily="34" charset="0"/>
              <a:cs typeface="Arial" panose="020B0604020202020204" pitchFamily="34" charset="0"/>
            </a:endParaRPr>
          </a:p>
          <a:p>
            <a:pPr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 </a:t>
            </a:r>
            <a:endParaRPr lang="el-GR" sz="1600" dirty="0">
              <a:solidFill>
                <a:srgbClr val="0070C0"/>
              </a:solidFill>
              <a:effectLst/>
              <a:ea typeface="Calibri" panose="020F0502020204030204" pitchFamily="34" charset="0"/>
              <a:cs typeface="Arial" panose="020B0604020202020204" pitchFamily="34" charset="0"/>
            </a:endParaRPr>
          </a:p>
          <a:p>
            <a:endParaRPr lang="el-GR" sz="1600" dirty="0">
              <a:solidFill>
                <a:srgbClr val="0070C0"/>
              </a:solidFill>
            </a:endParaRPr>
          </a:p>
        </p:txBody>
      </p:sp>
    </p:spTree>
    <p:extLst>
      <p:ext uri="{BB962C8B-B14F-4D97-AF65-F5344CB8AC3E}">
        <p14:creationId xmlns:p14="http://schemas.microsoft.com/office/powerpoint/2010/main" val="34473847"/>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937E15-9EC2-C48B-C60C-7258EC38A6BC}"/>
              </a:ext>
            </a:extLst>
          </p:cNvPr>
          <p:cNvSpPr>
            <a:spLocks noGrp="1"/>
          </p:cNvSpPr>
          <p:nvPr>
            <p:ph type="title"/>
          </p:nvPr>
        </p:nvSpPr>
        <p:spPr>
          <a:xfrm>
            <a:off x="1925112" y="489028"/>
            <a:ext cx="8911687" cy="1280890"/>
          </a:xfrm>
        </p:spPr>
        <p:txBody>
          <a:bodyPr/>
          <a:lstStyle/>
          <a:p>
            <a:r>
              <a:rPr lang="el-GR" b="1" dirty="0" err="1">
                <a:solidFill>
                  <a:srgbClr val="0070C0"/>
                </a:solidFill>
              </a:rPr>
              <a:t>Αρ</a:t>
            </a:r>
            <a:r>
              <a:rPr lang="el-GR" b="1" dirty="0">
                <a:solidFill>
                  <a:srgbClr val="0070C0"/>
                </a:solidFill>
              </a:rPr>
              <a:t>. 312 ΠΚ</a:t>
            </a:r>
            <a:endParaRPr lang="el-GR" b="1" dirty="0"/>
          </a:p>
        </p:txBody>
      </p:sp>
      <p:sp>
        <p:nvSpPr>
          <p:cNvPr id="3" name="Θέση περιεχομένου 2">
            <a:extLst>
              <a:ext uri="{FF2B5EF4-FFF2-40B4-BE49-F238E27FC236}">
                <a16:creationId xmlns:a16="http://schemas.microsoft.com/office/drawing/2014/main" id="{5BAC9A4F-4F49-5AA5-F7DB-C17A865FDD0E}"/>
              </a:ext>
            </a:extLst>
          </p:cNvPr>
          <p:cNvSpPr>
            <a:spLocks noGrp="1"/>
          </p:cNvSpPr>
          <p:nvPr>
            <p:ph idx="1"/>
          </p:nvPr>
        </p:nvSpPr>
        <p:spPr>
          <a:xfrm>
            <a:off x="1257300" y="2133600"/>
            <a:ext cx="10247312" cy="3777622"/>
          </a:xfrm>
        </p:spPr>
        <p:txBody>
          <a:bodyPr>
            <a:noAutofit/>
          </a:bodyPr>
          <a:lstStyle/>
          <a:p>
            <a:pPr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Περαιτέρω, προβλέπεται ειδικώς ότι η τέλεση των άνω μερικότερων πράξεων </a:t>
            </a:r>
            <a:r>
              <a:rPr lang="el-GR" sz="1600" b="1" dirty="0">
                <a:solidFill>
                  <a:srgbClr val="0070C0"/>
                </a:solidFill>
                <a:effectLst/>
                <a:ea typeface="Times New Roman" panose="02020603050405020304" pitchFamily="18" charset="0"/>
                <a:cs typeface="Open Sans" panose="020B0606030504020204" pitchFamily="34" charset="0"/>
              </a:rPr>
              <a:t>ΕΝΩΠΙΟΝ ΑΝΗΛΙΚΟΥ,</a:t>
            </a:r>
            <a:r>
              <a:rPr lang="el-GR" sz="1600" dirty="0">
                <a:solidFill>
                  <a:srgbClr val="0070C0"/>
                </a:solidFill>
                <a:effectLst/>
                <a:ea typeface="Times New Roman" panose="02020603050405020304" pitchFamily="18" charset="0"/>
                <a:cs typeface="Open Sans" panose="020B0606030504020204" pitchFamily="34" charset="0"/>
              </a:rPr>
              <a:t> </a:t>
            </a:r>
            <a:r>
              <a:rPr lang="el-GR" sz="1600" dirty="0" err="1">
                <a:solidFill>
                  <a:srgbClr val="0070C0"/>
                </a:solidFill>
                <a:effectLst/>
                <a:ea typeface="Times New Roman" panose="02020603050405020304" pitchFamily="18" charset="0"/>
                <a:cs typeface="Open Sans" panose="020B0606030504020204" pitchFamily="34" charset="0"/>
              </a:rPr>
              <a:t>εξοιμοιούται</a:t>
            </a:r>
            <a:r>
              <a:rPr lang="el-GR" sz="1600" dirty="0">
                <a:solidFill>
                  <a:srgbClr val="0070C0"/>
                </a:solidFill>
                <a:effectLst/>
                <a:ea typeface="Times New Roman" panose="02020603050405020304" pitchFamily="18" charset="0"/>
                <a:cs typeface="Open Sans" panose="020B0606030504020204" pitchFamily="34" charset="0"/>
              </a:rPr>
              <a:t> η πρόκληση σωματικής βλάβης εις βάρος ανηλίκου! </a:t>
            </a:r>
            <a:endParaRPr lang="el-GR" sz="1600" dirty="0">
              <a:solidFill>
                <a:srgbClr val="0070C0"/>
              </a:solidFill>
              <a:effectLst/>
              <a:ea typeface="Calibri" panose="020F0502020204030204" pitchFamily="34" charset="0"/>
              <a:cs typeface="Arial" panose="020B0604020202020204" pitchFamily="34" charset="0"/>
            </a:endParaRPr>
          </a:p>
          <a:p>
            <a:pPr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Τέλος </a:t>
            </a:r>
            <a:r>
              <a:rPr lang="el-GR" sz="1600" b="1" dirty="0">
                <a:solidFill>
                  <a:srgbClr val="0070C0"/>
                </a:solidFill>
                <a:effectLst/>
                <a:ea typeface="Times New Roman" panose="02020603050405020304" pitchFamily="18" charset="0"/>
                <a:cs typeface="Open Sans" panose="020B0606030504020204" pitchFamily="34" charset="0"/>
              </a:rPr>
              <a:t>με </a:t>
            </a:r>
            <a:r>
              <a:rPr lang="el-GR" sz="1600" b="1" u="sng" dirty="0">
                <a:solidFill>
                  <a:srgbClr val="0070C0"/>
                </a:solidFill>
                <a:effectLst/>
                <a:ea typeface="Times New Roman" panose="02020603050405020304" pitchFamily="18" charset="0"/>
                <a:cs typeface="Open Sans" panose="020B0606030504020204" pitchFamily="34" charset="0"/>
              </a:rPr>
              <a:t>φυλάκιση τουλάχιστον τριών (3) ετών</a:t>
            </a:r>
            <a:r>
              <a:rPr lang="el-GR" sz="1600" dirty="0">
                <a:solidFill>
                  <a:srgbClr val="0070C0"/>
                </a:solidFill>
                <a:effectLst/>
                <a:ea typeface="Times New Roman" panose="02020603050405020304" pitchFamily="18" charset="0"/>
                <a:cs typeface="Open Sans" panose="020B0606030504020204" pitchFamily="34" charset="0"/>
              </a:rPr>
              <a:t> τιμωρείται και η μεθοδευμένη πρόκληση έντονου σωματικού πόνου ή σωματικής εξάντλησης επικίνδυνης για την υγεία, </a:t>
            </a:r>
            <a:r>
              <a:rPr lang="el-GR" sz="1600" b="1" dirty="0">
                <a:solidFill>
                  <a:srgbClr val="0070C0"/>
                </a:solidFill>
                <a:effectLst/>
                <a:ea typeface="Times New Roman" panose="02020603050405020304" pitchFamily="18" charset="0"/>
                <a:cs typeface="Open Sans" panose="020B0606030504020204" pitchFamily="34" charset="0"/>
              </a:rPr>
              <a:t>ή ψυχικού πόνου ικανού να επιφέρει σοβαρή ψυχική βλάβη, </a:t>
            </a:r>
            <a:r>
              <a:rPr lang="el-GR" sz="1600" dirty="0">
                <a:solidFill>
                  <a:srgbClr val="0070C0"/>
                </a:solidFill>
                <a:effectLst/>
                <a:ea typeface="Times New Roman" panose="02020603050405020304" pitchFamily="18" charset="0"/>
                <a:cs typeface="Open Sans" panose="020B0606030504020204" pitchFamily="34" charset="0"/>
              </a:rPr>
              <a:t>ιδίως με την παρατεταμένη απομόνωση, σε βάρος των άνω  προσώπων, ( της </a:t>
            </a:r>
            <a:r>
              <a:rPr lang="el-GR" sz="1600" dirty="0" err="1">
                <a:solidFill>
                  <a:srgbClr val="0070C0"/>
                </a:solidFill>
                <a:effectLst/>
                <a:ea typeface="Times New Roman" panose="02020603050405020304" pitchFamily="18" charset="0"/>
                <a:cs typeface="Open Sans" panose="020B0606030504020204" pitchFamily="34" charset="0"/>
              </a:rPr>
              <a:t>παραγρ</a:t>
            </a:r>
            <a:r>
              <a:rPr lang="el-GR" sz="1600" dirty="0">
                <a:solidFill>
                  <a:srgbClr val="0070C0"/>
                </a:solidFill>
                <a:effectLst/>
                <a:ea typeface="Times New Roman" panose="02020603050405020304" pitchFamily="18" charset="0"/>
                <a:cs typeface="Open Sans" panose="020B0606030504020204" pitchFamily="34" charset="0"/>
              </a:rPr>
              <a:t>. 1 ) .</a:t>
            </a:r>
            <a:endParaRPr lang="el-GR" sz="1600" dirty="0">
              <a:solidFill>
                <a:srgbClr val="0070C0"/>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6882409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E079E1-5FA9-C530-EB70-1A1B3076BEE4}"/>
              </a:ext>
            </a:extLst>
          </p:cNvPr>
          <p:cNvSpPr>
            <a:spLocks noGrp="1"/>
          </p:cNvSpPr>
          <p:nvPr>
            <p:ph type="title"/>
          </p:nvPr>
        </p:nvSpPr>
        <p:spPr/>
        <p:txBody>
          <a:bodyPr/>
          <a:lstStyle/>
          <a:p>
            <a:r>
              <a:rPr lang="el-GR" sz="3600" b="1" dirty="0" err="1">
                <a:solidFill>
                  <a:srgbClr val="0070C0"/>
                </a:solidFill>
                <a:effectLst/>
                <a:ea typeface="Times New Roman" panose="02020603050405020304" pitchFamily="18" charset="0"/>
                <a:cs typeface="Open Sans" panose="020B0606030504020204" pitchFamily="34" charset="0"/>
              </a:rPr>
              <a:t>Αρ</a:t>
            </a:r>
            <a:r>
              <a:rPr lang="el-GR" b="1" dirty="0">
                <a:solidFill>
                  <a:srgbClr val="0070C0"/>
                </a:solidFill>
                <a:ea typeface="Times New Roman" panose="02020603050405020304" pitchFamily="18" charset="0"/>
                <a:cs typeface="Open Sans" panose="020B0606030504020204" pitchFamily="34" charset="0"/>
              </a:rPr>
              <a:t>. </a:t>
            </a:r>
            <a:r>
              <a:rPr lang="el-GR" sz="3600" b="1" dirty="0">
                <a:solidFill>
                  <a:srgbClr val="0070C0"/>
                </a:solidFill>
                <a:effectLst/>
                <a:ea typeface="Times New Roman" panose="02020603050405020304" pitchFamily="18" charset="0"/>
                <a:cs typeface="Open Sans" panose="020B0606030504020204" pitchFamily="34" charset="0"/>
              </a:rPr>
              <a:t>330 ΠΚ</a:t>
            </a:r>
            <a:endParaRPr lang="el-GR" dirty="0"/>
          </a:p>
        </p:txBody>
      </p:sp>
      <p:sp>
        <p:nvSpPr>
          <p:cNvPr id="3" name="Θέση περιεχομένου 2">
            <a:extLst>
              <a:ext uri="{FF2B5EF4-FFF2-40B4-BE49-F238E27FC236}">
                <a16:creationId xmlns:a16="http://schemas.microsoft.com/office/drawing/2014/main" id="{0FC81AAF-9352-BE9E-1DE9-E6B751970F30}"/>
              </a:ext>
            </a:extLst>
          </p:cNvPr>
          <p:cNvSpPr>
            <a:spLocks noGrp="1"/>
          </p:cNvSpPr>
          <p:nvPr>
            <p:ph idx="1"/>
          </p:nvPr>
        </p:nvSpPr>
        <p:spPr/>
        <p:txBody>
          <a:bodyPr>
            <a:normAutofit/>
          </a:bodyPr>
          <a:lstStyle/>
          <a:p>
            <a:pPr algn="just" fontAlgn="base">
              <a:lnSpc>
                <a:spcPct val="106000"/>
              </a:lnSpc>
              <a:spcAft>
                <a:spcPts val="800"/>
              </a:spcAft>
            </a:pPr>
            <a:r>
              <a:rPr lang="el-GR" sz="1600" b="1" dirty="0">
                <a:solidFill>
                  <a:srgbClr val="0070C0"/>
                </a:solidFill>
                <a:effectLst/>
                <a:ea typeface="Times New Roman" panose="02020603050405020304" pitchFamily="18" charset="0"/>
                <a:cs typeface="Open Sans" panose="020B0606030504020204" pitchFamily="34" charset="0"/>
              </a:rPr>
              <a:t>Παράνομη Βία</a:t>
            </a:r>
            <a:r>
              <a:rPr lang="el-GR" sz="1600" dirty="0">
                <a:solidFill>
                  <a:srgbClr val="0070C0"/>
                </a:solidFill>
                <a:effectLst/>
                <a:ea typeface="Times New Roman" panose="02020603050405020304" pitchFamily="18" charset="0"/>
                <a:cs typeface="Open Sans" panose="020B0606030504020204" pitchFamily="34" charset="0"/>
              </a:rPr>
              <a:t>: Όποιος με σωματική βία ή απειλή σωματικής βίας ή άλλης παράνομης πράξης ή παράλειψης εξαναγκάζει ‘άλλον σε πράξη, παράλειψη ή ανοχή για τις οποίες ο παθών δεν έχει υποχρέωση τιμωρείται με  </a:t>
            </a:r>
            <a:r>
              <a:rPr lang="el-GR" sz="1600" u="sng" dirty="0">
                <a:solidFill>
                  <a:srgbClr val="0070C0"/>
                </a:solidFill>
                <a:effectLst/>
                <a:ea typeface="Times New Roman" panose="02020603050405020304" pitchFamily="18" charset="0"/>
                <a:cs typeface="Open Sans" panose="020B0606030504020204" pitchFamily="34" charset="0"/>
              </a:rPr>
              <a:t>φυλάκιση </a:t>
            </a:r>
            <a:r>
              <a:rPr lang="el-GR" sz="1600" u="sng" dirty="0" err="1">
                <a:solidFill>
                  <a:srgbClr val="0070C0"/>
                </a:solidFill>
                <a:effectLst/>
                <a:ea typeface="Times New Roman" panose="02020603050405020304" pitchFamily="18" charset="0"/>
                <a:cs typeface="Open Sans" panose="020B0606030504020204" pitchFamily="34" charset="0"/>
              </a:rPr>
              <a:t>εως</a:t>
            </a:r>
            <a:r>
              <a:rPr lang="el-GR" sz="1600" u="sng" dirty="0">
                <a:solidFill>
                  <a:srgbClr val="0070C0"/>
                </a:solidFill>
                <a:effectLst/>
                <a:ea typeface="Times New Roman" panose="02020603050405020304" pitchFamily="18" charset="0"/>
                <a:cs typeface="Open Sans" panose="020B0606030504020204" pitchFamily="34" charset="0"/>
              </a:rPr>
              <a:t> δύο ( 2) ετών ή χρηματική ποινή , ανεξάρτητα αν το απειλούμενο κακό στρέφεται εναντίον του ίδιου του θύματος ή κάποιου από τους οικείους του.  </a:t>
            </a:r>
            <a:r>
              <a:rPr lang="el-GR" sz="1600" dirty="0">
                <a:solidFill>
                  <a:srgbClr val="0070C0"/>
                </a:solidFill>
                <a:effectLst/>
                <a:ea typeface="Times New Roman" panose="02020603050405020304" pitchFamily="18" charset="0"/>
                <a:cs typeface="Open Sans" panose="020B0606030504020204" pitchFamily="34" charset="0"/>
              </a:rPr>
              <a:t> </a:t>
            </a:r>
            <a:endParaRPr lang="el-GR" sz="1600" dirty="0">
              <a:solidFill>
                <a:srgbClr val="0070C0"/>
              </a:solidFill>
              <a:effectLst/>
              <a:ea typeface="Calibri" panose="020F0502020204030204" pitchFamily="34" charset="0"/>
              <a:cs typeface="Arial" panose="020B0604020202020204" pitchFamily="34" charset="0"/>
            </a:endParaRPr>
          </a:p>
          <a:p>
            <a:pPr marL="228600"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Αν η ως άνω  πράξη  τελείται σε βάρος ανηλίκου ή προσώπου που δεν μπορεί να υπερασπιστεί τον εαυτό του,  εφόσον τα πρόσωπα αυτά βρίσκονται υπό την επιμέλεια ή την προστασία του δράστη βάσει νόμου, δικαστικής απόφασης ή πραγματικής κατάστασης , συνοικούν με τον δράστη ή έχουν μαζί του σχέση εργασίας ή υπηρεσίας, </a:t>
            </a:r>
            <a:r>
              <a:rPr lang="el-GR" sz="1600" u="sng" dirty="0">
                <a:solidFill>
                  <a:srgbClr val="0070C0"/>
                </a:solidFill>
                <a:effectLst/>
                <a:ea typeface="Times New Roman" panose="02020603050405020304" pitchFamily="18" charset="0"/>
                <a:cs typeface="Open Sans" panose="020B0606030504020204" pitchFamily="34" charset="0"/>
              </a:rPr>
              <a:t>επιβάλλεται φυλάκιση τουλάχιστον έξι ( 6) μηνών . </a:t>
            </a:r>
            <a:endParaRPr lang="el-GR" sz="1600" dirty="0">
              <a:solidFill>
                <a:srgbClr val="0070C0"/>
              </a:solidFill>
              <a:effectLst/>
              <a:ea typeface="Calibri" panose="020F0502020204030204" pitchFamily="34" charset="0"/>
              <a:cs typeface="Arial" panose="020B0604020202020204" pitchFamily="34" charset="0"/>
            </a:endParaRPr>
          </a:p>
          <a:p>
            <a:pPr marL="228600"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Η ίδια ποινή επιβάλλεται όταν η πράξη τελείται </a:t>
            </a:r>
            <a:r>
              <a:rPr lang="el-GR" sz="1600" b="1" dirty="0">
                <a:solidFill>
                  <a:srgbClr val="0070C0"/>
                </a:solidFill>
                <a:effectLst/>
                <a:ea typeface="Times New Roman" panose="02020603050405020304" pitchFamily="18" charset="0"/>
                <a:cs typeface="Open Sans" panose="020B0606030504020204" pitchFamily="34" charset="0"/>
              </a:rPr>
              <a:t>σε βάρος συζύγου κατά τη διάρκεια του γάμου ή σε βάρος συντρόφου κατά τη διάρκεια της συμβίωσης</a:t>
            </a:r>
            <a:r>
              <a:rPr lang="el-GR" sz="1600" dirty="0">
                <a:solidFill>
                  <a:srgbClr val="0070C0"/>
                </a:solidFill>
                <a:effectLst/>
                <a:ea typeface="Times New Roman" panose="02020603050405020304" pitchFamily="18" charset="0"/>
                <a:cs typeface="Open Sans" panose="020B0606030504020204" pitchFamily="34" charset="0"/>
              </a:rPr>
              <a:t>.</a:t>
            </a:r>
            <a:endParaRPr lang="el-GR" sz="1600" dirty="0">
              <a:solidFill>
                <a:srgbClr val="0070C0"/>
              </a:solidFill>
            </a:endParaRPr>
          </a:p>
          <a:p>
            <a:endParaRPr lang="el-GR" sz="1600" dirty="0">
              <a:solidFill>
                <a:srgbClr val="0070C0"/>
              </a:solidFill>
            </a:endParaRPr>
          </a:p>
        </p:txBody>
      </p:sp>
    </p:spTree>
    <p:extLst>
      <p:ext uri="{BB962C8B-B14F-4D97-AF65-F5344CB8AC3E}">
        <p14:creationId xmlns:p14="http://schemas.microsoft.com/office/powerpoint/2010/main" val="3455164847"/>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0EDD8C-3DEF-8EC3-2C88-048A3370FAB2}"/>
              </a:ext>
            </a:extLst>
          </p:cNvPr>
          <p:cNvSpPr>
            <a:spLocks noGrp="1"/>
          </p:cNvSpPr>
          <p:nvPr>
            <p:ph type="title"/>
          </p:nvPr>
        </p:nvSpPr>
        <p:spPr/>
        <p:txBody>
          <a:bodyPr/>
          <a:lstStyle/>
          <a:p>
            <a:r>
              <a:rPr lang="el-GR" sz="3600" b="1" dirty="0" err="1">
                <a:solidFill>
                  <a:srgbClr val="0070C0"/>
                </a:solidFill>
                <a:effectLst/>
                <a:ea typeface="Times New Roman" panose="02020603050405020304" pitchFamily="18" charset="0"/>
                <a:cs typeface="Open Sans" panose="020B0606030504020204" pitchFamily="34" charset="0"/>
              </a:rPr>
              <a:t>Αρ</a:t>
            </a:r>
            <a:r>
              <a:rPr lang="el-GR" sz="3600" b="1" dirty="0">
                <a:solidFill>
                  <a:srgbClr val="0070C0"/>
                </a:solidFill>
                <a:effectLst/>
                <a:ea typeface="Times New Roman" panose="02020603050405020304" pitchFamily="18" charset="0"/>
                <a:cs typeface="Open Sans" panose="020B0606030504020204" pitchFamily="34" charset="0"/>
              </a:rPr>
              <a:t>. 333 ΠΚ</a:t>
            </a:r>
            <a:endParaRPr lang="el-GR" dirty="0"/>
          </a:p>
        </p:txBody>
      </p:sp>
      <p:sp>
        <p:nvSpPr>
          <p:cNvPr id="3" name="Θέση περιεχομένου 2">
            <a:extLst>
              <a:ext uri="{FF2B5EF4-FFF2-40B4-BE49-F238E27FC236}">
                <a16:creationId xmlns:a16="http://schemas.microsoft.com/office/drawing/2014/main" id="{39B541AF-9495-6AEC-E863-35A82097D356}"/>
              </a:ext>
            </a:extLst>
          </p:cNvPr>
          <p:cNvSpPr>
            <a:spLocks noGrp="1"/>
          </p:cNvSpPr>
          <p:nvPr>
            <p:ph idx="1"/>
          </p:nvPr>
        </p:nvSpPr>
        <p:spPr>
          <a:xfrm>
            <a:off x="2589212" y="1330037"/>
            <a:ext cx="8915400" cy="5746172"/>
          </a:xfrm>
        </p:spPr>
        <p:txBody>
          <a:bodyPr>
            <a:noAutofit/>
          </a:bodyPr>
          <a:lstStyle/>
          <a:p>
            <a:pPr algn="just" fontAlgn="base">
              <a:lnSpc>
                <a:spcPct val="106000"/>
              </a:lnSpc>
              <a:spcAft>
                <a:spcPts val="800"/>
              </a:spcAft>
            </a:pPr>
            <a:r>
              <a:rPr lang="el-GR" sz="1600" b="1" dirty="0">
                <a:solidFill>
                  <a:srgbClr val="0070C0"/>
                </a:solidFill>
                <a:effectLst/>
                <a:ea typeface="Times New Roman" panose="02020603050405020304" pitchFamily="18" charset="0"/>
                <a:cs typeface="Open Sans" panose="020B0606030504020204" pitchFamily="34" charset="0"/>
              </a:rPr>
              <a:t>Απειλή</a:t>
            </a:r>
            <a:r>
              <a:rPr lang="el-GR" sz="1600" dirty="0">
                <a:solidFill>
                  <a:srgbClr val="0070C0"/>
                </a:solidFill>
                <a:effectLst/>
                <a:ea typeface="Times New Roman" panose="02020603050405020304" pitchFamily="18" charset="0"/>
                <a:cs typeface="Open Sans" panose="020B0606030504020204" pitchFamily="34" charset="0"/>
              </a:rPr>
              <a:t>:  Όποιος προκαλεί σε άλλον τρόμο ή ανησυχία απειλώντας αυτόν με βία ή άλλη παράνομη πράξη ή παράλειψη, τιμωρείται, </a:t>
            </a:r>
            <a:r>
              <a:rPr lang="el-GR" sz="1600" b="1" dirty="0">
                <a:solidFill>
                  <a:srgbClr val="0070C0"/>
                </a:solidFill>
                <a:effectLst/>
                <a:ea typeface="Times New Roman" panose="02020603050405020304" pitchFamily="18" charset="0"/>
                <a:cs typeface="Open Sans" panose="020B0606030504020204" pitchFamily="34" charset="0"/>
              </a:rPr>
              <a:t>κατ’ έγκληση</a:t>
            </a:r>
            <a:r>
              <a:rPr lang="el-GR" sz="1600" dirty="0">
                <a:solidFill>
                  <a:srgbClr val="0070C0"/>
                </a:solidFill>
                <a:effectLst/>
                <a:ea typeface="Times New Roman" panose="02020603050405020304" pitchFamily="18" charset="0"/>
                <a:cs typeface="Open Sans" panose="020B0606030504020204" pitchFamily="34" charset="0"/>
              </a:rPr>
              <a:t> ,  με </a:t>
            </a:r>
            <a:r>
              <a:rPr lang="el-GR" sz="1600" u="sng" dirty="0">
                <a:solidFill>
                  <a:srgbClr val="0070C0"/>
                </a:solidFill>
                <a:effectLst/>
                <a:ea typeface="Times New Roman" panose="02020603050405020304" pitchFamily="18" charset="0"/>
                <a:cs typeface="Open Sans" panose="020B0606030504020204" pitchFamily="34" charset="0"/>
              </a:rPr>
              <a:t>φυλάκιση έως ένα (1) έτος  ή χρηματική ποινή</a:t>
            </a:r>
            <a:r>
              <a:rPr lang="el-GR" sz="1600" dirty="0">
                <a:solidFill>
                  <a:srgbClr val="0070C0"/>
                </a:solidFill>
                <a:effectLst/>
                <a:ea typeface="Times New Roman" panose="02020603050405020304" pitchFamily="18" charset="0"/>
                <a:cs typeface="Open Sans" panose="020B0606030504020204" pitchFamily="34" charset="0"/>
              </a:rPr>
              <a:t>.</a:t>
            </a:r>
            <a:r>
              <a:rPr lang="el-GR" sz="1600" dirty="0">
                <a:solidFill>
                  <a:srgbClr val="0070C0"/>
                </a:solidFill>
                <a:effectLst/>
                <a:ea typeface="Calibri" panose="020F0502020204030204" pitchFamily="34" charset="0"/>
                <a:cs typeface="Helvetica" panose="020B0604020202020204" pitchFamily="34" charset="0"/>
              </a:rPr>
              <a:t>  </a:t>
            </a:r>
            <a:r>
              <a:rPr lang="el-GR" sz="1600" dirty="0">
                <a:solidFill>
                  <a:srgbClr val="0070C0"/>
                </a:solidFill>
                <a:effectLst/>
                <a:ea typeface="Calibri" panose="020F0502020204030204" pitchFamily="34" charset="0"/>
                <a:cs typeface="Calibri" panose="020F0502020204030204" pitchFamily="34" charset="0"/>
              </a:rPr>
              <a:t>Με την ποινή του προηγούμενου εδαφίου τιμωρείται και όποιος, χωρίς απειλή βίας ή άλλης παράνομης πράξης, προκαλεί σε άλλον τρόμο ή ανησυχία </a:t>
            </a:r>
            <a:r>
              <a:rPr lang="el-GR" sz="1600" b="1" dirty="0">
                <a:solidFill>
                  <a:srgbClr val="0070C0"/>
                </a:solidFill>
                <a:effectLst/>
                <a:ea typeface="Calibri" panose="020F0502020204030204" pitchFamily="34" charset="0"/>
                <a:cs typeface="Calibri" panose="020F0502020204030204" pitchFamily="34" charset="0"/>
              </a:rPr>
              <a:t>με την επίμονη καταδίωξη ή παρακολούθησή του</a:t>
            </a:r>
            <a:r>
              <a:rPr lang="el-GR" sz="1600" dirty="0">
                <a:solidFill>
                  <a:srgbClr val="0070C0"/>
                </a:solidFill>
                <a:effectLst/>
                <a:ea typeface="Calibri" panose="020F0502020204030204" pitchFamily="34" charset="0"/>
                <a:cs typeface="Calibri" panose="020F0502020204030204" pitchFamily="34" charset="0"/>
              </a:rPr>
              <a:t>, όπως ιδίως με </a:t>
            </a:r>
            <a:r>
              <a:rPr lang="el-GR" sz="1600" b="1" dirty="0">
                <a:solidFill>
                  <a:srgbClr val="0070C0"/>
                </a:solidFill>
                <a:effectLst/>
                <a:ea typeface="Calibri" panose="020F0502020204030204" pitchFamily="34" charset="0"/>
                <a:cs typeface="Calibri" panose="020F0502020204030204" pitchFamily="34" charset="0"/>
              </a:rPr>
              <a:t>την επιδίωξη διαρκούς επαφής με τη χρήση τηλεπικοινωνιακού ή ηλεκτρονικού μέσου ή με επανειλημμένες επισκέψεις στο οικογενειακό, κοινωνικό ή εργασιακό περιβάλλον αυτού</a:t>
            </a:r>
            <a:r>
              <a:rPr lang="el-GR" sz="1600" dirty="0">
                <a:solidFill>
                  <a:srgbClr val="0070C0"/>
                </a:solidFill>
                <a:effectLst/>
                <a:ea typeface="Calibri" panose="020F0502020204030204" pitchFamily="34" charset="0"/>
                <a:cs typeface="Calibri" panose="020F0502020204030204" pitchFamily="34" charset="0"/>
              </a:rPr>
              <a:t>, παρά την εκφρασμένη αντίθετη βούλησή του.  </a:t>
            </a:r>
            <a:endParaRPr lang="el-GR" sz="1600" dirty="0">
              <a:solidFill>
                <a:srgbClr val="0070C0"/>
              </a:solidFill>
              <a:effectLst/>
              <a:ea typeface="Calibri" panose="020F0502020204030204" pitchFamily="34" charset="0"/>
              <a:cs typeface="Arial" panose="020B0604020202020204" pitchFamily="34" charset="0"/>
            </a:endParaRPr>
          </a:p>
          <a:p>
            <a:pPr marL="228600" algn="just" fontAlgn="base">
              <a:lnSpc>
                <a:spcPct val="106000"/>
              </a:lnSpc>
              <a:spcAft>
                <a:spcPts val="800"/>
              </a:spcAft>
            </a:pPr>
            <a:r>
              <a:rPr lang="el-GR" sz="1600" dirty="0">
                <a:solidFill>
                  <a:srgbClr val="0070C0"/>
                </a:solidFill>
                <a:effectLst/>
                <a:ea typeface="Calibri" panose="020F0502020204030204" pitchFamily="34" charset="0"/>
                <a:cs typeface="Calibri" panose="020F0502020204030204" pitchFamily="34" charset="0"/>
              </a:rPr>
              <a:t> Επιβάλλεται φυλάκιση </a:t>
            </a:r>
            <a:r>
              <a:rPr lang="el-GR" sz="1600" b="1" dirty="0">
                <a:solidFill>
                  <a:srgbClr val="0070C0"/>
                </a:solidFill>
                <a:effectLst/>
                <a:ea typeface="Calibri" panose="020F0502020204030204" pitchFamily="34" charset="0"/>
                <a:cs typeface="Calibri" panose="020F0502020204030204" pitchFamily="34" charset="0"/>
              </a:rPr>
              <a:t>έως τρία ( 3)  έτη ή χρηματική ποινή</a:t>
            </a:r>
            <a:r>
              <a:rPr lang="el-GR" sz="1600" dirty="0">
                <a:solidFill>
                  <a:srgbClr val="0070C0"/>
                </a:solidFill>
                <a:effectLst/>
                <a:ea typeface="Calibri" panose="020F0502020204030204" pitchFamily="34" charset="0"/>
                <a:cs typeface="Calibri" panose="020F0502020204030204" pitchFamily="34" charset="0"/>
              </a:rPr>
              <a:t> αν η πράξη τελείται </a:t>
            </a:r>
            <a:r>
              <a:rPr lang="el-GR" sz="1600" b="1" dirty="0">
                <a:solidFill>
                  <a:srgbClr val="0070C0"/>
                </a:solidFill>
                <a:effectLst/>
                <a:ea typeface="Calibri" panose="020F0502020204030204" pitchFamily="34" charset="0"/>
                <a:cs typeface="Calibri" panose="020F0502020204030204" pitchFamily="34" charset="0"/>
              </a:rPr>
              <a:t>σε βάρος ανηλίκου ή προσώπου που δεν μπορεί να υπερασπίσει τον εαυτό του, </a:t>
            </a:r>
            <a:r>
              <a:rPr lang="el-GR" sz="1600" dirty="0">
                <a:solidFill>
                  <a:srgbClr val="0070C0"/>
                </a:solidFill>
                <a:effectLst/>
                <a:ea typeface="Calibri" panose="020F0502020204030204" pitchFamily="34" charset="0"/>
                <a:cs typeface="Calibri" panose="020F0502020204030204" pitchFamily="34" charset="0"/>
              </a:rPr>
              <a:t>εφόσον τα πρόσωπα αυτά βρίσκονται υπό την επιμέλεια ή την προστασία του δράστη βάσει νόμου, δικαστικής απόφασης ή πραγματικής κατάστασης, συνοικούν με αυτόν ή έχουν με αυτόν σχέση εργασίας ή υπηρεσίας </a:t>
            </a:r>
            <a:r>
              <a:rPr lang="el-GR" sz="1600" i="1" u="sng" dirty="0">
                <a:solidFill>
                  <a:srgbClr val="0070C0"/>
                </a:solidFill>
                <a:effectLst/>
                <a:ea typeface="Calibri" panose="020F0502020204030204" pitchFamily="34" charset="0"/>
                <a:cs typeface="Calibri" panose="020F0502020204030204" pitchFamily="34" charset="0"/>
              </a:rPr>
              <a:t>( κατά το αντίστοιχο λεκτικό των προαναφερόμενων άρθρων )</a:t>
            </a:r>
            <a:r>
              <a:rPr lang="el-GR" sz="1600" dirty="0">
                <a:solidFill>
                  <a:srgbClr val="0070C0"/>
                </a:solidFill>
                <a:effectLst/>
                <a:ea typeface="Calibri" panose="020F0502020204030204" pitchFamily="34" charset="0"/>
                <a:cs typeface="Calibri" panose="020F0502020204030204" pitchFamily="34" charset="0"/>
              </a:rPr>
              <a:t> </a:t>
            </a:r>
            <a:endParaRPr lang="el-GR" sz="1600" dirty="0">
              <a:solidFill>
                <a:srgbClr val="0070C0"/>
              </a:solidFill>
              <a:effectLst/>
              <a:ea typeface="Calibri" panose="020F0502020204030204" pitchFamily="34" charset="0"/>
              <a:cs typeface="Arial" panose="020B0604020202020204" pitchFamily="34" charset="0"/>
            </a:endParaRPr>
          </a:p>
          <a:p>
            <a:pPr algn="just" fontAlgn="base">
              <a:lnSpc>
                <a:spcPct val="106000"/>
              </a:lnSpc>
              <a:spcAft>
                <a:spcPts val="800"/>
              </a:spcAft>
            </a:pPr>
            <a:r>
              <a:rPr lang="el-GR" sz="1600" dirty="0">
                <a:solidFill>
                  <a:srgbClr val="0070C0"/>
                </a:solidFill>
                <a:effectLst/>
                <a:ea typeface="Times New Roman" panose="02020603050405020304" pitchFamily="18" charset="0"/>
                <a:cs typeface="Open Sans" panose="020B0606030504020204" pitchFamily="34" charset="0"/>
              </a:rPr>
              <a:t>Η ίδια ποινή, φυλάκιση </a:t>
            </a:r>
            <a:r>
              <a:rPr lang="el-GR" sz="1600" b="1" dirty="0">
                <a:solidFill>
                  <a:srgbClr val="0070C0"/>
                </a:solidFill>
                <a:effectLst/>
                <a:ea typeface="Times New Roman" panose="02020603050405020304" pitchFamily="18" charset="0"/>
                <a:cs typeface="Open Sans" panose="020B0606030504020204" pitchFamily="34" charset="0"/>
              </a:rPr>
              <a:t>έως τρία ( 3) έτη  επιβάλλεται όταν η πράξη τελείται σε βάρος συζύγου κατά τη διάρκεια του γάμου ή σε βάρος συντρόφου κατά τη διάρκεια της συμβίωσης.</a:t>
            </a:r>
            <a:endParaRPr lang="el-GR" sz="1600" dirty="0">
              <a:solidFill>
                <a:srgbClr val="0070C0"/>
              </a:solidFill>
              <a:effectLst/>
              <a:ea typeface="Calibri" panose="020F0502020204030204" pitchFamily="34" charset="0"/>
              <a:cs typeface="Arial" panose="020B0604020202020204" pitchFamily="34" charset="0"/>
            </a:endParaRPr>
          </a:p>
          <a:p>
            <a:endParaRPr lang="el-GR" sz="1600" dirty="0">
              <a:solidFill>
                <a:srgbClr val="0070C0"/>
              </a:solidFill>
            </a:endParaRPr>
          </a:p>
        </p:txBody>
      </p:sp>
    </p:spTree>
    <p:extLst>
      <p:ext uri="{BB962C8B-B14F-4D97-AF65-F5344CB8AC3E}">
        <p14:creationId xmlns:p14="http://schemas.microsoft.com/office/powerpoint/2010/main" val="36870366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50EF4D-F736-D872-7133-F6E7D0691AEF}"/>
              </a:ext>
            </a:extLst>
          </p:cNvPr>
          <p:cNvSpPr>
            <a:spLocks noGrp="1"/>
          </p:cNvSpPr>
          <p:nvPr>
            <p:ph type="title"/>
          </p:nvPr>
        </p:nvSpPr>
        <p:spPr>
          <a:xfrm>
            <a:off x="2592925" y="624110"/>
            <a:ext cx="8911687" cy="899890"/>
          </a:xfrm>
        </p:spPr>
        <p:txBody>
          <a:bodyPr/>
          <a:lstStyle/>
          <a:p>
            <a:r>
              <a:rPr lang="el-GR" b="1" dirty="0">
                <a:solidFill>
                  <a:srgbClr val="0070C0"/>
                </a:solidFill>
              </a:rPr>
              <a:t>ΟΡΙΣΜΟΣ</a:t>
            </a:r>
          </a:p>
        </p:txBody>
      </p:sp>
      <p:sp>
        <p:nvSpPr>
          <p:cNvPr id="3" name="Θέση περιεχομένου 2">
            <a:extLst>
              <a:ext uri="{FF2B5EF4-FFF2-40B4-BE49-F238E27FC236}">
                <a16:creationId xmlns:a16="http://schemas.microsoft.com/office/drawing/2014/main" id="{1920FF32-F514-93DC-96F5-8BE969140A8B}"/>
              </a:ext>
            </a:extLst>
          </p:cNvPr>
          <p:cNvSpPr>
            <a:spLocks noGrp="1"/>
          </p:cNvSpPr>
          <p:nvPr>
            <p:ph idx="1"/>
          </p:nvPr>
        </p:nvSpPr>
        <p:spPr>
          <a:xfrm>
            <a:off x="2044926" y="1485899"/>
            <a:ext cx="9831388" cy="3886201"/>
          </a:xfrm>
        </p:spPr>
        <p:txBody>
          <a:bodyPr>
            <a:normAutofit/>
          </a:bodyPr>
          <a:lstStyle/>
          <a:p>
            <a:pPr algn="just"/>
            <a:r>
              <a:rPr lang="el-GR" sz="2000" dirty="0" err="1">
                <a:solidFill>
                  <a:srgbClr val="0070C0"/>
                </a:solidFill>
                <a:effectLst/>
                <a:ea typeface="Times New Roman" panose="02020603050405020304" pitchFamily="18" charset="0"/>
                <a:cs typeface="Times New Roman" panose="02020603050405020304" pitchFamily="18" charset="0"/>
              </a:rPr>
              <a:t>Έμφυλη</a:t>
            </a:r>
            <a:r>
              <a:rPr lang="el-GR" sz="2000" dirty="0">
                <a:solidFill>
                  <a:srgbClr val="0070C0"/>
                </a:solidFill>
                <a:effectLst/>
                <a:ea typeface="Times New Roman" panose="02020603050405020304" pitchFamily="18" charset="0"/>
                <a:cs typeface="Times New Roman" panose="02020603050405020304" pitchFamily="18" charset="0"/>
              </a:rPr>
              <a:t> βία είναι «*Κάθε διάκριση ή βλαπτική συμπεριφορά που στρέφεται εναντίον κάποιου προσώπου και συμβαίνει εξαιτίας του (πραγματικού ή θεωρούμενου) κοινωνικού του </a:t>
            </a:r>
            <a:r>
              <a:rPr lang="el-GR" sz="2000" strike="noStrike" dirty="0">
                <a:solidFill>
                  <a:srgbClr val="0070C0"/>
                </a:solidFill>
                <a:effectLst/>
                <a:ea typeface="Times New Roman" panose="02020603050405020304" pitchFamily="18" charset="0"/>
                <a:cs typeface="Times New Roman" panose="02020603050405020304" pitchFamily="18" charset="0"/>
              </a:rPr>
              <a:t>φύλου</a:t>
            </a:r>
            <a:r>
              <a:rPr lang="el-GR"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ffectLst/>
                <a:ea typeface="Times New Roman" panose="02020603050405020304" pitchFamily="18" charset="0"/>
                <a:cs typeface="Times New Roman" panose="02020603050405020304" pitchFamily="18" charset="0"/>
              </a:rPr>
              <a:t>ή σεξουαλικού του προσανατολισμού»</a:t>
            </a:r>
            <a:r>
              <a:rPr lang="el-GR"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ffectLst/>
                <a:ea typeface="Times New Roman" panose="02020603050405020304" pitchFamily="18" charset="0"/>
                <a:cs typeface="Times New Roman" panose="02020603050405020304" pitchFamily="18" charset="0"/>
              </a:rPr>
              <a:t>Ακόμη και οι απειλές τέτοιων πράξεων, ο εξαναγκασμός ή και η στέρηση ελευθερίας αποτελούν έμφυλη βία. Μπορεί να τελεστεί τόσο σε ιδιωτικό όσο και σε δημόσιο χώρο (σπίτι, εργασία, Μέσα Μαζικής Μεταφοράς κλπ.)</a:t>
            </a:r>
            <a:endParaRPr lang="el-GR" sz="2000" dirty="0">
              <a:solidFill>
                <a:srgbClr val="0070C0"/>
              </a:solidFill>
              <a:effectLst/>
              <a:ea typeface="Calibri" panose="020F0502020204030204" pitchFamily="34" charset="0"/>
              <a:cs typeface="Times New Roman" panose="02020603050405020304" pitchFamily="18" charset="0"/>
            </a:endParaRPr>
          </a:p>
          <a:p>
            <a:pPr algn="just">
              <a:lnSpc>
                <a:spcPct val="107000"/>
              </a:lnSpc>
              <a:spcBef>
                <a:spcPts val="1125"/>
              </a:spcBef>
              <a:spcAft>
                <a:spcPts val="1125"/>
              </a:spcAft>
            </a:pPr>
            <a:r>
              <a:rPr lang="el-GR" sz="2000" dirty="0">
                <a:solidFill>
                  <a:srgbClr val="0070C0"/>
                </a:solidFill>
                <a:effectLst/>
                <a:ea typeface="Times New Roman" panose="02020603050405020304" pitchFamily="18" charset="0"/>
                <a:cs typeface="Times New Roman" panose="02020603050405020304" pitchFamily="18" charset="0"/>
              </a:rPr>
              <a:t>Εμπεριέχει τη χρήση υπαρκτής ή υποτιθέμενης δύναμης – εξουσίας και χρησιμοποιείται ως μέσο άσκησης κοινωνικού ελέγχου, τιμωρίας και «σωφρονισμού» των ατόμων που την υφίστανται.</a:t>
            </a:r>
            <a:endParaRPr lang="el-GR" sz="2000" dirty="0">
              <a:solidFill>
                <a:srgbClr val="0070C0"/>
              </a:solidFill>
              <a:effectLst/>
              <a:ea typeface="Calibri" panose="020F0502020204030204" pitchFamily="34" charset="0"/>
              <a:cs typeface="Times New Roman" panose="02020603050405020304" pitchFamily="18" charset="0"/>
            </a:endParaRPr>
          </a:p>
          <a:p>
            <a:endParaRPr lang="el-GR" sz="2000" dirty="0">
              <a:solidFill>
                <a:srgbClr val="0070C0"/>
              </a:solidFill>
            </a:endParaRPr>
          </a:p>
        </p:txBody>
      </p:sp>
      <p:sp>
        <p:nvSpPr>
          <p:cNvPr id="5" name="TextBox 4">
            <a:extLst>
              <a:ext uri="{FF2B5EF4-FFF2-40B4-BE49-F238E27FC236}">
                <a16:creationId xmlns:a16="http://schemas.microsoft.com/office/drawing/2014/main" id="{BF46C9A9-68B9-1886-BB78-3FB8209F5378}"/>
              </a:ext>
            </a:extLst>
          </p:cNvPr>
          <p:cNvSpPr txBox="1"/>
          <p:nvPr/>
        </p:nvSpPr>
        <p:spPr>
          <a:xfrm>
            <a:off x="2314669" y="5553569"/>
            <a:ext cx="6096000" cy="307777"/>
          </a:xfrm>
          <a:prstGeom prst="rect">
            <a:avLst/>
          </a:prstGeom>
          <a:noFill/>
        </p:spPr>
        <p:txBody>
          <a:bodyPr wrap="square">
            <a:spAutoFit/>
          </a:bodyPr>
          <a:lstStyle/>
          <a:p>
            <a:r>
              <a:rPr lang="el-GR" sz="1400" b="0" i="0" dirty="0">
                <a:solidFill>
                  <a:srgbClr val="444444"/>
                </a:solidFill>
                <a:effectLst/>
                <a:latin typeface="Ubuntu" panose="020B0504030602030204" pitchFamily="34" charset="0"/>
              </a:rPr>
              <a:t>*</a:t>
            </a:r>
            <a:r>
              <a:rPr lang="el-GR" sz="1000" b="0" i="0" dirty="0">
                <a:solidFill>
                  <a:srgbClr val="444444"/>
                </a:solidFill>
                <a:effectLst/>
                <a:latin typeface="Ubuntu" panose="020B0504030602030204" pitchFamily="34" charset="0"/>
              </a:rPr>
              <a:t>Κέντρο Γυναικείων μελετών και ερευνών, ‘Διοτίμα’</a:t>
            </a:r>
            <a:endParaRPr lang="el-GR" sz="1000" dirty="0"/>
          </a:p>
        </p:txBody>
      </p:sp>
    </p:spTree>
    <p:extLst>
      <p:ext uri="{BB962C8B-B14F-4D97-AF65-F5344CB8AC3E}">
        <p14:creationId xmlns:p14="http://schemas.microsoft.com/office/powerpoint/2010/main" val="1997767771"/>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55D369-94E3-CD92-33FE-95176B7B0957}"/>
              </a:ext>
            </a:extLst>
          </p:cNvPr>
          <p:cNvSpPr>
            <a:spLocks noGrp="1"/>
          </p:cNvSpPr>
          <p:nvPr>
            <p:ph type="title"/>
          </p:nvPr>
        </p:nvSpPr>
        <p:spPr/>
        <p:txBody>
          <a:bodyPr/>
          <a:lstStyle/>
          <a:p>
            <a:pPr fontAlgn="base">
              <a:lnSpc>
                <a:spcPct val="106000"/>
              </a:lnSpc>
              <a:spcAft>
                <a:spcPts val="1650"/>
              </a:spcAft>
            </a:pPr>
            <a:r>
              <a:rPr lang="el-GR" sz="1800" dirty="0">
                <a:solidFill>
                  <a:srgbClr val="383838"/>
                </a:solidFill>
                <a:effectLst/>
                <a:latin typeface="Open Sans" panose="020B0606030504020204" pitchFamily="34" charset="0"/>
                <a:ea typeface="Times New Roman" panose="02020603050405020304" pitchFamily="18" charset="0"/>
                <a:cs typeface="Open Sans" panose="020B0606030504020204" pitchFamily="34" charset="0"/>
              </a:rPr>
              <a:t> </a:t>
            </a:r>
            <a:br>
              <a:rPr lang="el-GR" sz="1800" dirty="0">
                <a:effectLst/>
                <a:latin typeface="Calibri" panose="020F0502020204030204" pitchFamily="34" charset="0"/>
                <a:ea typeface="Calibri" panose="020F0502020204030204" pitchFamily="34" charset="0"/>
                <a:cs typeface="Arial" panose="020B0604020202020204" pitchFamily="34" charset="0"/>
              </a:rPr>
            </a:br>
            <a:r>
              <a:rPr lang="el-GR" sz="1800" dirty="0" err="1">
                <a:solidFill>
                  <a:srgbClr val="0070C0"/>
                </a:solidFill>
                <a:effectLst/>
                <a:latin typeface="Calibri" panose="020F0502020204030204" pitchFamily="34" charset="0"/>
                <a:ea typeface="Calibri" panose="020F0502020204030204" pitchFamily="34" charset="0"/>
                <a:cs typeface="Arial" panose="020B0604020202020204" pitchFamily="34" charset="0"/>
              </a:rPr>
              <a:t>Αρ</a:t>
            </a:r>
            <a:r>
              <a:rPr lang="el-G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 </a:t>
            </a:r>
            <a:r>
              <a:rPr lang="el-GR" sz="18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322 ΠΚ </a:t>
            </a:r>
            <a:br>
              <a:rPr lang="el-GR" sz="1800" dirty="0">
                <a:effectLst/>
                <a:latin typeface="Calibri" panose="020F0502020204030204" pitchFamily="34" charset="0"/>
                <a:ea typeface="Calibri" panose="020F0502020204030204" pitchFamily="34" charset="0"/>
                <a:cs typeface="Arial" panose="020B0604020202020204" pitchFamily="34" charset="0"/>
              </a:rPr>
            </a:br>
            <a:endParaRPr lang="el-GR" dirty="0"/>
          </a:p>
        </p:txBody>
      </p:sp>
      <p:sp>
        <p:nvSpPr>
          <p:cNvPr id="3" name="Θέση περιεχομένου 2">
            <a:extLst>
              <a:ext uri="{FF2B5EF4-FFF2-40B4-BE49-F238E27FC236}">
                <a16:creationId xmlns:a16="http://schemas.microsoft.com/office/drawing/2014/main" id="{624E1033-20B4-6C35-6FB1-B935E8155297}"/>
              </a:ext>
            </a:extLst>
          </p:cNvPr>
          <p:cNvSpPr>
            <a:spLocks noGrp="1"/>
          </p:cNvSpPr>
          <p:nvPr>
            <p:ph idx="1"/>
          </p:nvPr>
        </p:nvSpPr>
        <p:spPr/>
        <p:txBody>
          <a:bodyPr/>
          <a:lstStyle/>
          <a:p>
            <a:pPr algn="just" fontAlgn="base">
              <a:lnSpc>
                <a:spcPct val="106000"/>
              </a:lnSpc>
              <a:spcAft>
                <a:spcPts val="1650"/>
              </a:spcAft>
            </a:pPr>
            <a:r>
              <a:rPr lang="el-GR" sz="1800" dirty="0">
                <a:solidFill>
                  <a:srgbClr val="383838"/>
                </a:solidFill>
                <a:effectLst/>
                <a:latin typeface="Open Sans" panose="020B0606030504020204" pitchFamily="34" charset="0"/>
                <a:ea typeface="Times New Roman" panose="02020603050405020304" pitchFamily="18" charset="0"/>
                <a:cs typeface="Open Sans" panose="020B0606030504020204" pitchFamily="34" charset="0"/>
              </a:rPr>
              <a:t> </a:t>
            </a:r>
            <a:r>
              <a:rPr lang="el-GR" sz="16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ΑΡΠΑΓΗ : </a:t>
            </a:r>
            <a:r>
              <a:rPr lang="el-GR" sz="1600" b="1" dirty="0">
                <a:solidFill>
                  <a:srgbClr val="0070C0"/>
                </a:solidFill>
                <a:latin typeface="Open Sans" panose="020B0606030504020204" pitchFamily="34" charset="0"/>
                <a:ea typeface="Times New Roman" panose="02020603050405020304" pitchFamily="18" charset="0"/>
                <a:cs typeface="Open Sans" panose="020B0606030504020204" pitchFamily="34" charset="0"/>
              </a:rPr>
              <a:t>Κατά την </a:t>
            </a:r>
            <a:r>
              <a:rPr lang="el-GR" sz="16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παρ. 1 </a:t>
            </a:r>
            <a:r>
              <a:rPr lang="el-GR" sz="1800" dirty="0">
                <a:solidFill>
                  <a:srgbClr val="0070C0"/>
                </a:solidFill>
                <a:effectLst/>
                <a:latin typeface="Roboto" panose="02000000000000000000" pitchFamily="2" charset="0"/>
                <a:ea typeface="Calibri" panose="020F0502020204030204" pitchFamily="34" charset="0"/>
                <a:cs typeface="Arial" panose="020B0604020202020204" pitchFamily="34" charset="0"/>
              </a:rPr>
              <a:t>Όποιος </a:t>
            </a:r>
            <a:r>
              <a:rPr lang="el-GR" sz="1800" b="1" dirty="0">
                <a:solidFill>
                  <a:srgbClr val="0070C0"/>
                </a:solidFill>
                <a:effectLst/>
                <a:latin typeface="Roboto" panose="02000000000000000000" pitchFamily="2" charset="0"/>
                <a:ea typeface="Calibri" panose="020F0502020204030204" pitchFamily="34" charset="0"/>
                <a:cs typeface="Arial" panose="020B0604020202020204" pitchFamily="34" charset="0"/>
              </a:rPr>
              <a:t>με εξαπάτηση, βία ή απειλή βίας </a:t>
            </a:r>
            <a:r>
              <a:rPr lang="el-GR" sz="1800" dirty="0">
                <a:solidFill>
                  <a:srgbClr val="0070C0"/>
                </a:solidFill>
                <a:effectLst/>
                <a:latin typeface="Roboto" panose="02000000000000000000" pitchFamily="2" charset="0"/>
                <a:ea typeface="Calibri" panose="020F0502020204030204" pitchFamily="34" charset="0"/>
                <a:cs typeface="Arial" panose="020B0604020202020204" pitchFamily="34" charset="0"/>
              </a:rPr>
              <a:t>συλλαμβάνει, απάγει ή παράνομα κατακρατεί άλλον, έτσι ώστε να τον αποστερεί από την προστασία της πολιτείας και ιδίως όποιος περιάγει άλλον σε ομηρία ή σε άλλη παρόμοια κατάσταση στέρησης της ελευθερίας, τιμωρείται με κάθειρξη έως δέκα έτη. Αν η πράξη έγινε με σκοπό να εξαναγκαστεί ο παθών ή κάποιος άλλος σε πράξη, παράλειψη ή ανοχή για την οποία δεν υπάρχει υποχρέωσή του, επιβάλλεται κάθειρξη, εφόσον η πράξη δεν τιμωρείται βαρύτερα με βάση τους κανόνες της συρροής.</a:t>
            </a:r>
          </a:p>
          <a:p>
            <a:pPr algn="just" fontAlgn="base">
              <a:lnSpc>
                <a:spcPct val="106000"/>
              </a:lnSpc>
              <a:spcAft>
                <a:spcPts val="1650"/>
              </a:spcAft>
            </a:pPr>
            <a:endParaRPr lang="el-GR" sz="1800" dirty="0">
              <a:solidFill>
                <a:srgbClr val="0070C0"/>
              </a:solidFill>
              <a:effectLst/>
              <a:latin typeface="Roboto" panose="02000000000000000000" pitchFamily="2"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5102415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A8330D-A55F-FE42-781A-75517D45C6D7}"/>
              </a:ext>
            </a:extLst>
          </p:cNvPr>
          <p:cNvSpPr>
            <a:spLocks noGrp="1"/>
          </p:cNvSpPr>
          <p:nvPr>
            <p:ph type="title"/>
          </p:nvPr>
        </p:nvSpPr>
        <p:spPr/>
        <p:txBody>
          <a:bodyPr/>
          <a:lstStyle/>
          <a:p>
            <a:r>
              <a:rPr lang="el-GR" sz="3600" b="1" dirty="0" err="1">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Αρ</a:t>
            </a:r>
            <a:r>
              <a:rPr lang="el-GR" sz="36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 323 Α ΠΚ</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2711B944-43DF-199C-6E34-F59C1E55A1C5}"/>
              </a:ext>
            </a:extLst>
          </p:cNvPr>
          <p:cNvSpPr>
            <a:spLocks noGrp="1"/>
          </p:cNvSpPr>
          <p:nvPr>
            <p:ph idx="1"/>
          </p:nvPr>
        </p:nvSpPr>
        <p:spPr/>
        <p:txBody>
          <a:bodyPr/>
          <a:lstStyle/>
          <a:p>
            <a:pPr algn="just">
              <a:lnSpc>
                <a:spcPct val="150000"/>
              </a:lnSpc>
            </a:pPr>
            <a:r>
              <a:rPr lang="el-GR" sz="18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ΕΜΠΟΡΙΑ ΑΝΘΡΩΠΩΝ : </a:t>
            </a:r>
            <a:r>
              <a:rPr lang="el-GR" sz="1800" dirty="0">
                <a:solidFill>
                  <a:srgbClr val="0070C0"/>
                </a:solidFill>
                <a:effectLst/>
                <a:latin typeface="Calibri" panose="020F0502020204030204" pitchFamily="34" charset="0"/>
                <a:ea typeface="Times New Roman" panose="02020603050405020304" pitchFamily="18" charset="0"/>
                <a:cs typeface="Open Sans" panose="020B0606030504020204" pitchFamily="34" charset="0"/>
              </a:rPr>
              <a:t>Στην βασική του μορφή </a:t>
            </a:r>
            <a:r>
              <a:rPr lang="el-GR" sz="1800" b="1" dirty="0">
                <a:solidFill>
                  <a:srgbClr val="0070C0"/>
                </a:solidFill>
                <a:effectLst/>
                <a:latin typeface="Calibri" panose="020F0502020204030204" pitchFamily="34" charset="0"/>
                <a:ea typeface="Times New Roman" panose="02020603050405020304" pitchFamily="18" charset="0"/>
                <a:cs typeface="Open Sans" panose="020B0606030504020204" pitchFamily="34" charset="0"/>
              </a:rPr>
              <a:t>, </a:t>
            </a:r>
            <a:r>
              <a:rPr lang="el-G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rPr>
              <a:t>όποιος</a:t>
            </a:r>
            <a:r>
              <a:rPr lang="el-GR" sz="1800" dirty="0">
                <a:solidFill>
                  <a:srgbClr val="0070C0"/>
                </a:solidFill>
                <a:effectLst/>
                <a:latin typeface="Roboto" panose="02000000000000000000" pitchFamily="2" charset="0"/>
                <a:ea typeface="Calibri" panose="020F0502020204030204" pitchFamily="34" charset="0"/>
                <a:cs typeface="Arial" panose="020B0604020202020204" pitchFamily="34" charset="0"/>
              </a:rPr>
              <a:t> με τη χρήση βίας, απειλής βίας ή άλλων εξαναγκαστικών μέσων ή με επιβολή ή κατάχρηση εξουσίας, στρατολογεί, απάγει, μεταφέρει, κατακρατεί παράνομα, υποθάλπει, παραδίδει ή παραλαμβάνει άλλον με σκοπό την εκμετάλλευσή του, τιμωρείται με κάθειρξη και χρηματική ποινή.</a:t>
            </a:r>
            <a:endParaRPr lang="el-GR" sz="1800"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endParaRPr lang="el-GR" dirty="0">
              <a:solidFill>
                <a:srgbClr val="0070C0"/>
              </a:solidFill>
            </a:endParaRPr>
          </a:p>
        </p:txBody>
      </p:sp>
    </p:spTree>
    <p:extLst>
      <p:ext uri="{BB962C8B-B14F-4D97-AF65-F5344CB8AC3E}">
        <p14:creationId xmlns:p14="http://schemas.microsoft.com/office/powerpoint/2010/main" val="58103634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3F08FD-7191-5E58-E927-AE25C0EDA7EC}"/>
              </a:ext>
            </a:extLst>
          </p:cNvPr>
          <p:cNvSpPr>
            <a:spLocks noGrp="1"/>
          </p:cNvSpPr>
          <p:nvPr>
            <p:ph type="title"/>
          </p:nvPr>
        </p:nvSpPr>
        <p:spPr/>
        <p:txBody>
          <a:bodyPr/>
          <a:lstStyle/>
          <a:p>
            <a:r>
              <a:rPr lang="el-GR" sz="3600" b="1" dirty="0" err="1">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Αρ</a:t>
            </a:r>
            <a:r>
              <a:rPr lang="el-GR" sz="3600" b="1" dirty="0">
                <a:solidFill>
                  <a:srgbClr val="0070C0"/>
                </a:solidFill>
                <a:effectLst/>
                <a:latin typeface="Open Sans" panose="020B0606030504020204" pitchFamily="34" charset="0"/>
                <a:ea typeface="Times New Roman" panose="02020603050405020304" pitchFamily="18" charset="0"/>
                <a:cs typeface="Open Sans" panose="020B0606030504020204" pitchFamily="34" charset="0"/>
              </a:rPr>
              <a:t>. 336 ΠΚ, </a:t>
            </a:r>
            <a:r>
              <a:rPr lang="el-GR" sz="3600" b="1" dirty="0">
                <a:solidFill>
                  <a:srgbClr val="0070C0"/>
                </a:solidFill>
                <a:effectLst/>
                <a:ea typeface="Times New Roman" panose="02020603050405020304" pitchFamily="18" charset="0"/>
                <a:cs typeface="Open Sans" panose="020B0606030504020204" pitchFamily="34" charset="0"/>
              </a:rPr>
              <a:t> 337 ΠΚ</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B4C2CEFA-A6CD-F3A8-F5DF-2478E644A7F5}"/>
              </a:ext>
            </a:extLst>
          </p:cNvPr>
          <p:cNvSpPr>
            <a:spLocks noGrp="1"/>
          </p:cNvSpPr>
          <p:nvPr>
            <p:ph idx="1"/>
          </p:nvPr>
        </p:nvSpPr>
        <p:spPr>
          <a:xfrm>
            <a:off x="1726182" y="1264555"/>
            <a:ext cx="9904164" cy="4735553"/>
          </a:xfrm>
        </p:spPr>
        <p:txBody>
          <a:bodyPr>
            <a:noAutofit/>
          </a:bodyPr>
          <a:lstStyle/>
          <a:p>
            <a:pPr algn="just" fontAlgn="base">
              <a:spcBef>
                <a:spcPts val="750"/>
              </a:spcBef>
              <a:spcAft>
                <a:spcPts val="750"/>
              </a:spcAft>
            </a:pPr>
            <a:r>
              <a:rPr lang="el-GR" sz="1600" b="1" dirty="0">
                <a:solidFill>
                  <a:srgbClr val="0070C0"/>
                </a:solidFill>
                <a:effectLst/>
                <a:ea typeface="Times New Roman" panose="02020603050405020304" pitchFamily="18" charset="0"/>
                <a:cs typeface="Open Sans" panose="020B0606030504020204" pitchFamily="34" charset="0"/>
              </a:rPr>
              <a:t>ΒΙΑΣΜΟΣ</a:t>
            </a:r>
            <a:r>
              <a:rPr lang="el-GR" sz="1600" dirty="0">
                <a:solidFill>
                  <a:srgbClr val="0070C0"/>
                </a:solidFill>
                <a:effectLst/>
                <a:ea typeface="Times New Roman" panose="02020603050405020304" pitchFamily="18" charset="0"/>
                <a:cs typeface="Open Sans" panose="020B0606030504020204" pitchFamily="34" charset="0"/>
              </a:rPr>
              <a:t> : </a:t>
            </a:r>
            <a:r>
              <a:rPr lang="el-GR" sz="1600" dirty="0">
                <a:solidFill>
                  <a:srgbClr val="0070C0"/>
                </a:solidFill>
                <a:effectLst/>
                <a:ea typeface="Times New Roman" panose="02020603050405020304" pitchFamily="18" charset="0"/>
                <a:cs typeface="Times New Roman" panose="02020603050405020304" pitchFamily="18" charset="0"/>
              </a:rPr>
              <a:t>Στη  βασική του μορφή, </a:t>
            </a:r>
            <a:r>
              <a:rPr lang="el-GR" sz="1600" dirty="0">
                <a:solidFill>
                  <a:srgbClr val="0070C0"/>
                </a:solidFill>
                <a:ea typeface="Times New Roman" panose="02020603050405020304" pitchFamily="18" charset="0"/>
                <a:cs typeface="Times New Roman" panose="02020603050405020304" pitchFamily="18" charset="0"/>
              </a:rPr>
              <a:t>ό</a:t>
            </a:r>
            <a:r>
              <a:rPr lang="el-GR" sz="1600" dirty="0">
                <a:solidFill>
                  <a:srgbClr val="0070C0"/>
                </a:solidFill>
                <a:effectLst/>
                <a:ea typeface="Times New Roman" panose="02020603050405020304" pitchFamily="18" charset="0"/>
              </a:rPr>
              <a:t>ποιος με σωματική βία ή με απειλή σοβαρού και άμεσου κινδύνου ζωής ή σωματικής ακεραιότητας εξαναγκάζει άλλον σε επιχείρηση ή ανοχή γενετήσιας πράξης τιμωρείται με κάθειρξη τουλάχιστον δέκα (10) ετών.</a:t>
            </a:r>
          </a:p>
          <a:p>
            <a:pPr algn="just" fontAlgn="base">
              <a:lnSpc>
                <a:spcPct val="106000"/>
              </a:lnSpc>
              <a:spcBef>
                <a:spcPts val="750"/>
              </a:spcBef>
              <a:spcAft>
                <a:spcPts val="750"/>
              </a:spcAft>
            </a:pPr>
            <a:r>
              <a:rPr lang="el-GR" sz="1600" dirty="0">
                <a:solidFill>
                  <a:srgbClr val="0070C0"/>
                </a:solidFill>
                <a:effectLst/>
                <a:ea typeface="Times New Roman" panose="02020603050405020304" pitchFamily="18" charset="0"/>
                <a:cs typeface="Times New Roman" panose="02020603050405020304" pitchFamily="18" charset="0"/>
              </a:rPr>
              <a:t> Γενετήσια πράξη είναι η συνουσία και οι ίσης βαρύτητας με αυτήν πράξεις</a:t>
            </a:r>
          </a:p>
          <a:p>
            <a:pPr algn="just" fontAlgn="base">
              <a:lnSpc>
                <a:spcPct val="106000"/>
              </a:lnSpc>
              <a:spcBef>
                <a:spcPts val="750"/>
              </a:spcBef>
              <a:spcAft>
                <a:spcPts val="750"/>
              </a:spcAft>
            </a:pPr>
            <a:r>
              <a:rPr lang="el-GR" sz="1600" b="1" dirty="0">
                <a:solidFill>
                  <a:srgbClr val="0070C0"/>
                </a:solidFill>
                <a:effectLst/>
                <a:ea typeface="Times New Roman" panose="02020603050405020304" pitchFamily="18" charset="0"/>
                <a:cs typeface="Open Sans" panose="020B0606030504020204" pitchFamily="34" charset="0"/>
              </a:rPr>
              <a:t>ΠΡΟΣΒΟΛΗ ΓΕΝΕΤΗΣΙΑΣ ΑΞΙΟΠΡΕΠΕΙΑΣ </a:t>
            </a:r>
            <a:r>
              <a:rPr lang="el-GR" sz="1600" dirty="0">
                <a:solidFill>
                  <a:srgbClr val="0070C0"/>
                </a:solidFill>
                <a:effectLst/>
                <a:ea typeface="Times New Roman" panose="02020603050405020304" pitchFamily="18" charset="0"/>
                <a:cs typeface="Open Sans" panose="020B0606030504020204" pitchFamily="34" charset="0"/>
              </a:rPr>
              <a:t>: </a:t>
            </a:r>
            <a:r>
              <a:rPr lang="el-GR" sz="1600" dirty="0">
                <a:solidFill>
                  <a:srgbClr val="0070C0"/>
                </a:solidFill>
                <a:effectLst/>
                <a:ea typeface="Times New Roman" panose="02020603050405020304" pitchFamily="18" charset="0"/>
                <a:cs typeface="Helvetica" panose="020B0604020202020204" pitchFamily="34" charset="0"/>
              </a:rPr>
              <a:t>το αδίκημα τελείται όταν κάποιος προσβάλλει την αξιοπρέπεια άλλου στη σφαίρα της σεξουαλικής ζωής , με προτάσεις που μπορεί να έχουν είτε την μορφή ρητών δηλώσεων, είτε τη μορφή χειρονομιών και αφορούν στην τέλεση γενετήσιων πράξεων χωρίς παράλληλα να προϋποτίθεται σωματική επαφή, είτε επίδειξη γεννητικών οργάνων . Το έγκλημα της σεξουαλικής παρενόχλησης, στην  βασική του μορφή είναι επίσης πλημμέλημα και τιμωρείται με φυλάκιση έως ένα έτος ή με χρηματική ποινή. Στις επόμενες παραγράφους του άρθρου 337 ΠΚ προβλέπεται η ποινικά κολάσιμη συμπεριφορά μέσω τεχνολογιών πληροφορικής, στον χώρο εργασίας , εις βάρος παιδιών κάτω των 12 ετών.  </a:t>
            </a:r>
          </a:p>
          <a:p>
            <a:pPr algn="just" fontAlgn="base">
              <a:lnSpc>
                <a:spcPct val="106000"/>
              </a:lnSpc>
              <a:spcBef>
                <a:spcPts val="750"/>
              </a:spcBef>
              <a:spcAft>
                <a:spcPts val="750"/>
              </a:spcAft>
            </a:pPr>
            <a:r>
              <a:rPr lang="el-GR" sz="1600" dirty="0">
                <a:solidFill>
                  <a:srgbClr val="0070C0"/>
                </a:solidFill>
                <a:ea typeface="Times New Roman" panose="02020603050405020304" pitchFamily="18" charset="0"/>
                <a:cs typeface="Helvetica" panose="020B0604020202020204" pitchFamily="34" charset="0"/>
              </a:rPr>
              <a:t>Μορφές βίας προς ευάλωτες ομάδες και ανήλικους, προβλέπονται και τιμωρούνται αυτοτελώς και στα ακόλουθα άρθρα του ΠΚ .   </a:t>
            </a:r>
            <a:endParaRPr lang="el-GR" sz="1600" dirty="0">
              <a:solidFill>
                <a:srgbClr val="0070C0"/>
              </a:solidFill>
              <a:effectLst/>
              <a:ea typeface="Times New Roman" panose="02020603050405020304" pitchFamily="18" charset="0"/>
            </a:endParaRPr>
          </a:p>
          <a:p>
            <a:pPr algn="just" fontAlgn="base">
              <a:lnSpc>
                <a:spcPct val="106000"/>
              </a:lnSpc>
              <a:spcBef>
                <a:spcPts val="750"/>
              </a:spcBef>
              <a:spcAft>
                <a:spcPts val="750"/>
              </a:spcAft>
            </a:pPr>
            <a:endParaRPr lang="el-GR" sz="1600" dirty="0">
              <a:solidFill>
                <a:srgbClr val="0070C0"/>
              </a:solidFill>
              <a:effectLst/>
              <a:ea typeface="Calibri" panose="020F0502020204030204" pitchFamily="34" charset="0"/>
              <a:cs typeface="Arial" panose="020B0604020202020204" pitchFamily="34" charset="0"/>
            </a:endParaRPr>
          </a:p>
          <a:p>
            <a:pPr algn="just"/>
            <a:endParaRPr lang="el-GR" sz="1600" dirty="0"/>
          </a:p>
        </p:txBody>
      </p:sp>
      <p:sp>
        <p:nvSpPr>
          <p:cNvPr id="6" name="Θέση περιεχομένου 2">
            <a:extLst>
              <a:ext uri="{FF2B5EF4-FFF2-40B4-BE49-F238E27FC236}">
                <a16:creationId xmlns:a16="http://schemas.microsoft.com/office/drawing/2014/main" id="{34E6E44A-5826-72C1-6B75-88A4C0E97157}"/>
              </a:ext>
            </a:extLst>
          </p:cNvPr>
          <p:cNvSpPr txBox="1">
            <a:spLocks/>
          </p:cNvSpPr>
          <p:nvPr/>
        </p:nvSpPr>
        <p:spPr>
          <a:xfrm>
            <a:off x="1878582" y="4067687"/>
            <a:ext cx="8915400" cy="289647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fontAlgn="base">
              <a:lnSpc>
                <a:spcPct val="106000"/>
              </a:lnSpc>
              <a:spcBef>
                <a:spcPts val="750"/>
              </a:spcBef>
              <a:spcAft>
                <a:spcPts val="750"/>
              </a:spcAft>
            </a:pPr>
            <a:endParaRPr lang="el-GR" dirty="0">
              <a:solidFill>
                <a:srgbClr val="0070C0"/>
              </a:solidFill>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369397790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409CB2-EEF0-5882-0B84-3BD77CFA2A18}"/>
              </a:ext>
            </a:extLst>
          </p:cNvPr>
          <p:cNvSpPr>
            <a:spLocks noGrp="1"/>
          </p:cNvSpPr>
          <p:nvPr>
            <p:ph type="title"/>
          </p:nvPr>
        </p:nvSpPr>
        <p:spPr>
          <a:xfrm>
            <a:off x="2013860" y="274788"/>
            <a:ext cx="8911687" cy="598515"/>
          </a:xfrm>
        </p:spPr>
        <p:txBody>
          <a:bodyPr>
            <a:normAutofit fontScale="90000"/>
          </a:bodyPr>
          <a:lstStyle/>
          <a:p>
            <a:r>
              <a:rPr lang="el-GR" dirty="0">
                <a:solidFill>
                  <a:srgbClr val="0070C0"/>
                </a:solidFill>
                <a:ea typeface="Times New Roman" panose="02020603050405020304" pitchFamily="18" charset="0"/>
                <a:cs typeface="Helvetica" panose="020B0604020202020204" pitchFamily="34" charset="0"/>
              </a:rPr>
              <a:t>Ε</a:t>
            </a:r>
            <a:r>
              <a:rPr lang="el-GR" sz="3600" dirty="0">
                <a:solidFill>
                  <a:srgbClr val="0070C0"/>
                </a:solidFill>
                <a:ea typeface="Times New Roman" panose="02020603050405020304" pitchFamily="18" charset="0"/>
                <a:cs typeface="Helvetica" panose="020B0604020202020204" pitchFamily="34" charset="0"/>
              </a:rPr>
              <a:t>υάλωτες ομάδες και ανήλικοι </a:t>
            </a:r>
            <a:endParaRPr lang="el-GR" dirty="0"/>
          </a:p>
        </p:txBody>
      </p:sp>
      <p:sp>
        <p:nvSpPr>
          <p:cNvPr id="3" name="Θέση περιεχομένου 2">
            <a:extLst>
              <a:ext uri="{FF2B5EF4-FFF2-40B4-BE49-F238E27FC236}">
                <a16:creationId xmlns:a16="http://schemas.microsoft.com/office/drawing/2014/main" id="{DD4E9FA5-7A6F-CE2A-BA50-7DEDD5173EA1}"/>
              </a:ext>
            </a:extLst>
          </p:cNvPr>
          <p:cNvSpPr>
            <a:spLocks noGrp="1"/>
          </p:cNvSpPr>
          <p:nvPr>
            <p:ph idx="1"/>
          </p:nvPr>
        </p:nvSpPr>
        <p:spPr>
          <a:xfrm>
            <a:off x="2003461" y="1085635"/>
            <a:ext cx="9955657" cy="5397357"/>
          </a:xfrm>
        </p:spPr>
        <p:txBody>
          <a:bodyPr>
            <a:noAutofit/>
          </a:bodyPr>
          <a:lstStyle/>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effectLst/>
                <a:ea typeface="Times New Roman" panose="02020603050405020304" pitchFamily="18" charset="0"/>
                <a:cs typeface="Open Sans" panose="020B0606030504020204" pitchFamily="34" charset="0"/>
              </a:rPr>
              <a:t>338 ΠΚ -κατάχρηση ανίκανου προς αντίσταση σε γενετήσια πράξη </a:t>
            </a:r>
            <a:r>
              <a:rPr lang="el-GR" sz="1400" dirty="0">
                <a:solidFill>
                  <a:srgbClr val="0070C0"/>
                </a:solidFill>
                <a:ea typeface="Times New Roman" panose="02020603050405020304" pitchFamily="18" charset="0"/>
                <a:cs typeface="Open Sans" panose="020B0606030504020204" pitchFamily="34" charset="0"/>
              </a:rPr>
              <a:t>,</a:t>
            </a:r>
            <a:r>
              <a:rPr lang="el-GR" sz="1400" dirty="0">
                <a:solidFill>
                  <a:srgbClr val="0070C0"/>
                </a:solidFill>
                <a:effectLst/>
                <a:ea typeface="Times New Roman" panose="02020603050405020304" pitchFamily="18" charset="0"/>
                <a:cs typeface="Open Sans" panose="020B0606030504020204" pitchFamily="34" charset="0"/>
              </a:rPr>
              <a:t> </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effectLst/>
                <a:ea typeface="Times New Roman" panose="02020603050405020304" pitchFamily="18" charset="0"/>
                <a:cs typeface="Open Sans" panose="020B0606030504020204" pitchFamily="34" charset="0"/>
              </a:rPr>
              <a:t>339 ΠΚ-</a:t>
            </a:r>
            <a:r>
              <a:rPr lang="el-GR" sz="1400" dirty="0">
                <a:solidFill>
                  <a:srgbClr val="0070C0"/>
                </a:solidFill>
                <a:ea typeface="Times New Roman" panose="02020603050405020304" pitchFamily="18" charset="0"/>
                <a:cs typeface="Open Sans" panose="020B0606030504020204" pitchFamily="34" charset="0"/>
              </a:rPr>
              <a:t> </a:t>
            </a:r>
            <a:r>
              <a:rPr lang="el-GR" sz="1400" dirty="0">
                <a:solidFill>
                  <a:srgbClr val="0070C0"/>
                </a:solidFill>
                <a:effectLst/>
                <a:ea typeface="Times New Roman" panose="02020603050405020304" pitchFamily="18" charset="0"/>
                <a:cs typeface="Open Sans" panose="020B0606030504020204" pitchFamily="34" charset="0"/>
              </a:rPr>
              <a:t>γενετήσιες πράξεις σε ανήλικους ή </a:t>
            </a:r>
            <a:r>
              <a:rPr lang="el-GR" sz="1400" dirty="0" err="1">
                <a:solidFill>
                  <a:srgbClr val="0070C0"/>
                </a:solidFill>
                <a:effectLst/>
                <a:ea typeface="Times New Roman" panose="02020603050405020304" pitchFamily="18" charset="0"/>
                <a:cs typeface="Open Sans" panose="020B0606030504020204" pitchFamily="34" charset="0"/>
              </a:rPr>
              <a:t>ενώπιόν</a:t>
            </a:r>
            <a:r>
              <a:rPr lang="el-GR" sz="1400" dirty="0">
                <a:solidFill>
                  <a:srgbClr val="0070C0"/>
                </a:solidFill>
                <a:effectLst/>
                <a:ea typeface="Times New Roman" panose="02020603050405020304" pitchFamily="18" charset="0"/>
                <a:cs typeface="Open Sans" panose="020B0606030504020204" pitchFamily="34" charset="0"/>
              </a:rPr>
              <a:t> τους   </a:t>
            </a:r>
            <a:endParaRPr lang="el-GR" sz="1400" dirty="0">
              <a:solidFill>
                <a:srgbClr val="0070C0"/>
              </a:solidFill>
              <a:effectLst/>
              <a:ea typeface="Calibri" panose="020F0502020204030204" pitchFamily="34" charset="0"/>
              <a:cs typeface="Arial" panose="020B0604020202020204" pitchFamily="34" charset="0"/>
            </a:endParaRP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effectLst/>
                <a:ea typeface="Times New Roman" panose="02020603050405020304" pitchFamily="18" charset="0"/>
                <a:cs typeface="Open Sans" panose="020B0606030504020204" pitchFamily="34" charset="0"/>
              </a:rPr>
              <a:t>342 ΠΚ – Κατάχρηση Ανηλίκω</a:t>
            </a:r>
            <a:r>
              <a:rPr lang="el-GR" sz="1400" dirty="0">
                <a:solidFill>
                  <a:srgbClr val="0070C0"/>
                </a:solidFill>
                <a:ea typeface="Times New Roman" panose="02020603050405020304" pitchFamily="18" charset="0"/>
                <a:cs typeface="Open Sans" panose="020B0606030504020204" pitchFamily="34" charset="0"/>
              </a:rPr>
              <a:t>ν</a:t>
            </a:r>
            <a:endParaRPr lang="el-GR" sz="1400" dirty="0">
              <a:solidFill>
                <a:srgbClr val="0070C0"/>
              </a:solidFill>
              <a:effectLst/>
              <a:ea typeface="Times New Roman" panose="02020603050405020304" pitchFamily="18" charset="0"/>
              <a:cs typeface="Open Sans" panose="020B0606030504020204" pitchFamily="34" charset="0"/>
            </a:endParaRP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effectLst/>
                <a:ea typeface="Times New Roman" panose="02020603050405020304" pitchFamily="18" charset="0"/>
                <a:cs typeface="Open Sans" panose="020B0606030504020204" pitchFamily="34" charset="0"/>
              </a:rPr>
              <a:t>343 ΠΚ- Κατάχρηση σε Γενετήσια Πράξη </a:t>
            </a:r>
          </a:p>
          <a:p>
            <a:pPr marL="288000" algn="just" fontAlgn="base">
              <a:spcBef>
                <a:spcPts val="0"/>
              </a:spcBef>
              <a:spcAft>
                <a:spcPts val="1650"/>
              </a:spcAft>
              <a:buFont typeface="Arial" panose="020B0604020202020204" pitchFamily="34" charset="0"/>
              <a:buChar char="•"/>
            </a:pPr>
            <a:r>
              <a:rPr lang="el-GR" sz="1400" dirty="0">
                <a:solidFill>
                  <a:srgbClr val="0070C0"/>
                </a:solidFill>
                <a:cs typeface="Open Sans" panose="020B0606030504020204" pitchFamily="34" charset="0"/>
              </a:rPr>
              <a:t>345 ΠΚ- </a:t>
            </a:r>
            <a:r>
              <a:rPr lang="el-GR" sz="1400" dirty="0">
                <a:solidFill>
                  <a:srgbClr val="0070C0"/>
                </a:solidFill>
                <a:effectLst/>
                <a:ea typeface="Times New Roman" panose="02020603050405020304" pitchFamily="18" charset="0"/>
                <a:cs typeface="Open Sans" panose="020B0606030504020204" pitchFamily="34" charset="0"/>
              </a:rPr>
              <a:t>Γενετήσια Πράξη μεταξύ συγγενών </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348 ΠΚ – Διευκόλυνση Προσβολών Ανηλικότητας</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348Α</a:t>
            </a:r>
            <a:r>
              <a:rPr lang="el-GR" sz="1400" baseline="30000" dirty="0">
                <a:solidFill>
                  <a:srgbClr val="0070C0"/>
                </a:solidFill>
              </a:rPr>
              <a:t>  </a:t>
            </a:r>
            <a:r>
              <a:rPr lang="el-GR" sz="1400" dirty="0">
                <a:solidFill>
                  <a:srgbClr val="0070C0"/>
                </a:solidFill>
              </a:rPr>
              <a:t> – Πορνογραφία Ανηλίκων </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348Β -  Προσέλκυση Παιδιών για Γενετήσιους Λόγους</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348Γ- Πορνογραφικές Παραστάσεις Ανηλίκων</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349 – Μαστροπεία</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351 Α- Γενετήσια Πράξη με Ανήλικο</a:t>
            </a:r>
          </a:p>
          <a:p>
            <a:pPr marL="288000" lvl="0" indent="-342900" algn="just" fontAlgn="base">
              <a:spcBef>
                <a:spcPts val="0"/>
              </a:spcBef>
              <a:spcAft>
                <a:spcPts val="1650"/>
              </a:spcAft>
              <a:buFont typeface="Arial" panose="020B0604020202020204" pitchFamily="34" charset="0"/>
              <a:buChar char="•"/>
            </a:pPr>
            <a:r>
              <a:rPr lang="el-GR" sz="1400" dirty="0">
                <a:solidFill>
                  <a:srgbClr val="0070C0"/>
                </a:solidFill>
              </a:rPr>
              <a:t>353 –Προσβολή γενετήσιας Ευπρέπειας     </a:t>
            </a:r>
          </a:p>
          <a:p>
            <a:pPr marL="342900" lvl="0" indent="-342900" algn="just" fontAlgn="base">
              <a:lnSpc>
                <a:spcPct val="106000"/>
              </a:lnSpc>
              <a:spcAft>
                <a:spcPts val="1650"/>
              </a:spcAft>
              <a:buFont typeface="Arial" panose="020B0604020202020204" pitchFamily="34" charset="0"/>
              <a:buChar char="•"/>
            </a:pPr>
            <a:endParaRPr lang="el-GR" sz="1400" dirty="0">
              <a:solidFill>
                <a:srgbClr val="0070C0"/>
              </a:solidFill>
            </a:endParaRPr>
          </a:p>
        </p:txBody>
      </p:sp>
    </p:spTree>
    <p:extLst>
      <p:ext uri="{BB962C8B-B14F-4D97-AF65-F5344CB8AC3E}">
        <p14:creationId xmlns:p14="http://schemas.microsoft.com/office/powerpoint/2010/main" val="368972318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a:extLst>
              <a:ext uri="{FF2B5EF4-FFF2-40B4-BE49-F238E27FC236}">
                <a16:creationId xmlns:a16="http://schemas.microsoft.com/office/drawing/2014/main" id="{02009C56-56AC-AA41-A078-7FD874AD0A4A}"/>
              </a:ext>
            </a:extLst>
          </p:cNvPr>
          <p:cNvSpPr txBox="1">
            <a:spLocks/>
          </p:cNvSpPr>
          <p:nvPr/>
        </p:nvSpPr>
        <p:spPr>
          <a:xfrm>
            <a:off x="2491242" y="1557381"/>
            <a:ext cx="8915399" cy="2262781"/>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4400" b="1" dirty="0">
                <a:solidFill>
                  <a:srgbClr val="0070C0"/>
                </a:solidFill>
              </a:rPr>
              <a:t>ΣΥΓΚΡΙΤΙΚΟ ΔΙΚΑΙΟ – ΑΝΑΦΟΡΑ ΣΤΟ ΔΙΕΘΝΕΣ ΠΟΙΝΙΚΟ </a:t>
            </a:r>
            <a:r>
              <a:rPr lang="el-GR" b="1" dirty="0">
                <a:solidFill>
                  <a:srgbClr val="0070C0"/>
                </a:solidFill>
              </a:rPr>
              <a:t>ΔΙΚΑΣΤΗΡΙΟ</a:t>
            </a:r>
          </a:p>
        </p:txBody>
      </p:sp>
      <p:pic>
        <p:nvPicPr>
          <p:cNvPr id="1026" name="Picture 2" descr="La Cour pénale internationale marque l'ouverture officielle de l'année  judiciaire 2019 | International Criminal Court">
            <a:extLst>
              <a:ext uri="{FF2B5EF4-FFF2-40B4-BE49-F238E27FC236}">
                <a16:creationId xmlns:a16="http://schemas.microsoft.com/office/drawing/2014/main" id="{0F40BE0B-B532-2B89-0898-366F2DD013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2929" y="4595219"/>
            <a:ext cx="4399071" cy="2262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823184"/>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4D364F-8FAF-A195-A532-85E541236A8E}"/>
              </a:ext>
            </a:extLst>
          </p:cNvPr>
          <p:cNvSpPr>
            <a:spLocks noGrp="1"/>
          </p:cNvSpPr>
          <p:nvPr>
            <p:ph type="title"/>
          </p:nvPr>
        </p:nvSpPr>
        <p:spPr>
          <a:xfrm>
            <a:off x="2320783" y="230412"/>
            <a:ext cx="8911687" cy="1280890"/>
          </a:xfrm>
        </p:spPr>
        <p:txBody>
          <a:bodyPr/>
          <a:lstStyle/>
          <a:p>
            <a:r>
              <a:rPr lang="el-GR" sz="3600" b="1" dirty="0">
                <a:solidFill>
                  <a:srgbClr val="0070C0"/>
                </a:solidFill>
                <a:effectLst/>
                <a:latin typeface="+mn-lt"/>
                <a:ea typeface="Times New Roman" panose="02020603050405020304" pitchFamily="18" charset="0"/>
                <a:cs typeface="Times New Roman" panose="02020603050405020304" pitchFamily="18" charset="0"/>
              </a:rPr>
              <a:t>Στο</a:t>
            </a:r>
            <a:r>
              <a:rPr lang="el-GR" sz="3600" b="1" dirty="0">
                <a:solidFill>
                  <a:srgbClr val="7030A0"/>
                </a:solidFill>
                <a:effectLst/>
                <a:latin typeface="+mn-lt"/>
                <a:ea typeface="Times New Roman" panose="02020603050405020304" pitchFamily="18" charset="0"/>
                <a:cs typeface="Times New Roman" panose="02020603050405020304" pitchFamily="18" charset="0"/>
              </a:rPr>
              <a:t> </a:t>
            </a:r>
            <a:r>
              <a:rPr lang="el-GR" sz="3600" b="1" dirty="0">
                <a:solidFill>
                  <a:srgbClr val="0070C0"/>
                </a:solidFill>
                <a:effectLst/>
                <a:latin typeface="+mn-lt"/>
                <a:ea typeface="Times New Roman" panose="02020603050405020304" pitchFamily="18" charset="0"/>
                <a:cs typeface="Times New Roman" panose="02020603050405020304" pitchFamily="18" charset="0"/>
              </a:rPr>
              <a:t>βελγικό δίκαιο</a:t>
            </a:r>
            <a:br>
              <a:rPr lang="el-GR" sz="3600" b="1" dirty="0">
                <a:solidFill>
                  <a:srgbClr val="7030A0"/>
                </a:solidFill>
                <a:effectLst/>
                <a:latin typeface="+mn-lt"/>
                <a:ea typeface="Calibri" panose="020F0502020204030204" pitchFamily="34" charset="0"/>
                <a:cs typeface="Times New Roman" panose="02020603050405020304" pitchFamily="18" charset="0"/>
              </a:rPr>
            </a:br>
            <a:endParaRPr lang="el-GR" b="1" dirty="0">
              <a:solidFill>
                <a:srgbClr val="7030A0"/>
              </a:solidFill>
              <a:latin typeface="+mn-lt"/>
            </a:endParaRPr>
          </a:p>
        </p:txBody>
      </p:sp>
      <p:sp>
        <p:nvSpPr>
          <p:cNvPr id="3" name="Θέση περιεχομένου 2">
            <a:extLst>
              <a:ext uri="{FF2B5EF4-FFF2-40B4-BE49-F238E27FC236}">
                <a16:creationId xmlns:a16="http://schemas.microsoft.com/office/drawing/2014/main" id="{2BB65091-E180-0C25-B525-BF89DB131458}"/>
              </a:ext>
            </a:extLst>
          </p:cNvPr>
          <p:cNvSpPr>
            <a:spLocks noGrp="1"/>
          </p:cNvSpPr>
          <p:nvPr>
            <p:ph idx="1"/>
          </p:nvPr>
        </p:nvSpPr>
        <p:spPr>
          <a:xfrm>
            <a:off x="1709057" y="1382485"/>
            <a:ext cx="9799268" cy="4604658"/>
          </a:xfrm>
        </p:spPr>
        <p:txBody>
          <a:bodyPr>
            <a:noAutofit/>
          </a:bodyPr>
          <a:lstStyle/>
          <a:p>
            <a:pPr algn="just">
              <a:lnSpc>
                <a:spcPct val="107000"/>
              </a:lnSpc>
              <a:spcAft>
                <a:spcPts val="800"/>
              </a:spcAft>
            </a:pPr>
            <a:r>
              <a:rPr lang="el-GR" dirty="0">
                <a:solidFill>
                  <a:srgbClr val="0070C0"/>
                </a:solidFill>
                <a:effectLst/>
                <a:ea typeface="Times New Roman" panose="02020603050405020304" pitchFamily="18" charset="0"/>
                <a:cs typeface="Times New Roman" panose="02020603050405020304" pitchFamily="18" charset="0"/>
              </a:rPr>
              <a:t>Ένα πρώτο νομοσχέδιο αποσκοπεί στην εισαγωγή στον Ποινικό Κώδικα ενός άρθρου 396/1 που έχει ως εξής:  Χαρακτηρίζεται ως γυναικοκτονία, η δολοφονία ή η δολοφονία που διαπράχθηκε σε μια γυναίκα λόγω του φύλου της. Η γυναικοκτονία θα τιμωρηθεί, ανάλογα με τις περιστάσεις, ως φόνος ή ως δολοφονία».</a:t>
            </a:r>
            <a:endParaRPr lang="el-GR" dirty="0">
              <a:solidFill>
                <a:srgbClr val="0070C0"/>
              </a:solidFill>
              <a:effectLst/>
              <a:ea typeface="Calibri" panose="020F0502020204030204" pitchFamily="34" charset="0"/>
              <a:cs typeface="Times New Roman" panose="02020603050405020304" pitchFamily="18" charset="0"/>
            </a:endParaRPr>
          </a:p>
          <a:p>
            <a:pPr algn="just">
              <a:lnSpc>
                <a:spcPct val="107000"/>
              </a:lnSpc>
              <a:spcAft>
                <a:spcPts val="800"/>
              </a:spcAft>
            </a:pPr>
            <a:r>
              <a:rPr lang="el-GR" dirty="0">
                <a:solidFill>
                  <a:srgbClr val="0070C0"/>
                </a:solidFill>
                <a:effectLst/>
                <a:ea typeface="Times New Roman" panose="02020603050405020304" pitchFamily="18" charset="0"/>
                <a:cs typeface="Times New Roman" panose="02020603050405020304" pitchFamily="18" charset="0"/>
              </a:rPr>
              <a:t>Ένα δεύτερο νομοσχέδιο αποσκοπεί στην εισαγωγή στον Ποινικό Κώδικα άρθρου 395/1 που έχει ως εξής: Ως γυναικοκτονία χαρακτηρίζονται τα αδικήματα και τα πλημμελήματα που προβλέπονται στα άρθρα 393 έως 397, 401 και 404 που διαπράττονται σε βάρος γυναικείου προσώπου:</a:t>
            </a:r>
            <a:endParaRPr lang="el-GR" dirty="0">
              <a:solidFill>
                <a:srgbClr val="0070C0"/>
              </a:solidFill>
              <a:effectLst/>
              <a:ea typeface="Calibri" panose="020F0502020204030204" pitchFamily="34" charset="0"/>
              <a:cs typeface="Times New Roman" panose="02020603050405020304" pitchFamily="18" charset="0"/>
            </a:endParaRPr>
          </a:p>
          <a:p>
            <a:pPr algn="just">
              <a:spcAft>
                <a:spcPts val="800"/>
              </a:spcAft>
              <a:buFont typeface="Arial" panose="020B0604020202020204" pitchFamily="34" charset="0"/>
              <a:buChar char="•"/>
            </a:pPr>
            <a:r>
              <a:rPr lang="el-GR" dirty="0">
                <a:solidFill>
                  <a:srgbClr val="0070C0"/>
                </a:solidFill>
                <a:effectLst/>
                <a:ea typeface="Times New Roman" panose="02020603050405020304" pitchFamily="18" charset="0"/>
                <a:cs typeface="Times New Roman" panose="02020603050405020304" pitchFamily="18" charset="0"/>
              </a:rPr>
              <a:t>— είτε λόγω του φύλου τους</a:t>
            </a:r>
            <a:endParaRPr lang="el-GR" dirty="0">
              <a:solidFill>
                <a:srgbClr val="0070C0"/>
              </a:solidFill>
              <a:effectLst/>
              <a:ea typeface="Calibri" panose="020F0502020204030204" pitchFamily="34" charset="0"/>
              <a:cs typeface="Times New Roman" panose="02020603050405020304" pitchFamily="18" charset="0"/>
            </a:endParaRPr>
          </a:p>
          <a:p>
            <a:pPr algn="just">
              <a:spcAft>
                <a:spcPts val="800"/>
              </a:spcAft>
              <a:buFont typeface="Arial" panose="020B0604020202020204" pitchFamily="34" charset="0"/>
              <a:buChar char="•"/>
            </a:pPr>
            <a:r>
              <a:rPr lang="el-GR" dirty="0">
                <a:solidFill>
                  <a:srgbClr val="0070C0"/>
                </a:solidFill>
                <a:effectLst/>
                <a:ea typeface="Times New Roman" panose="02020603050405020304" pitchFamily="18" charset="0"/>
                <a:cs typeface="Times New Roman" panose="02020603050405020304" pitchFamily="18" charset="0"/>
              </a:rPr>
              <a:t>— είτε από άτομο που περιστασιακά συγκατοικεί με το θύμα</a:t>
            </a:r>
            <a:endParaRPr lang="el-GR" dirty="0">
              <a:solidFill>
                <a:srgbClr val="0070C0"/>
              </a:solidFill>
              <a:effectLst/>
              <a:ea typeface="Calibri" panose="020F0502020204030204" pitchFamily="34" charset="0"/>
              <a:cs typeface="Times New Roman" panose="02020603050405020304" pitchFamily="18" charset="0"/>
            </a:endParaRPr>
          </a:p>
          <a:p>
            <a:pPr algn="just">
              <a:spcAft>
                <a:spcPts val="800"/>
              </a:spcAft>
              <a:buFont typeface="Arial" panose="020B0604020202020204" pitchFamily="34" charset="0"/>
              <a:buChar char="•"/>
            </a:pPr>
            <a:r>
              <a:rPr lang="el-GR" dirty="0">
                <a:solidFill>
                  <a:srgbClr val="0070C0"/>
                </a:solidFill>
                <a:effectLst/>
                <a:ea typeface="Times New Roman" panose="02020603050405020304" pitchFamily="18" charset="0"/>
                <a:cs typeface="Times New Roman" panose="02020603050405020304" pitchFamily="18" charset="0"/>
              </a:rPr>
              <a:t>— ή από άτομο με το οποίο το άτομο διατηρεί ή διατηρούσε συναισθηματική σχέση.</a:t>
            </a:r>
            <a:endParaRPr lang="el-GR" dirty="0">
              <a:solidFill>
                <a:srgbClr val="0070C0"/>
              </a:solidFill>
              <a:effectLst/>
              <a:ea typeface="Calibri" panose="020F0502020204030204" pitchFamily="34" charset="0"/>
              <a:cs typeface="Times New Roman" panose="02020603050405020304" pitchFamily="18" charset="0"/>
            </a:endParaRPr>
          </a:p>
          <a:p>
            <a:pPr algn="just"/>
            <a:endParaRPr lang="el-GR" dirty="0">
              <a:solidFill>
                <a:srgbClr val="0070C0"/>
              </a:solidFill>
            </a:endParaRPr>
          </a:p>
        </p:txBody>
      </p:sp>
    </p:spTree>
    <p:extLst>
      <p:ext uri="{BB962C8B-B14F-4D97-AF65-F5344CB8AC3E}">
        <p14:creationId xmlns:p14="http://schemas.microsoft.com/office/powerpoint/2010/main" val="2447768191"/>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87A98D-29C1-96AF-F5F1-70CE7BD0A95C}"/>
              </a:ext>
            </a:extLst>
          </p:cNvPr>
          <p:cNvSpPr>
            <a:spLocks noGrp="1"/>
          </p:cNvSpPr>
          <p:nvPr>
            <p:ph type="title"/>
          </p:nvPr>
        </p:nvSpPr>
        <p:spPr>
          <a:xfrm>
            <a:off x="2341490" y="362853"/>
            <a:ext cx="8911687" cy="1280890"/>
          </a:xfrm>
        </p:spPr>
        <p:txBody>
          <a:bodyPr/>
          <a:lstStyle/>
          <a:p>
            <a:r>
              <a:rPr lang="el-GR" sz="3600" b="1" dirty="0">
                <a:solidFill>
                  <a:srgbClr val="0070C0"/>
                </a:solidFill>
                <a:effectLst/>
                <a:latin typeface="+mn-lt"/>
                <a:ea typeface="Times New Roman" panose="02020603050405020304" pitchFamily="18" charset="0"/>
                <a:cs typeface="Times New Roman" panose="02020603050405020304" pitchFamily="18" charset="0"/>
              </a:rPr>
              <a:t>Στο βελγικό δίκαιο</a:t>
            </a:r>
            <a:endParaRPr lang="el-GR" b="1" dirty="0">
              <a:solidFill>
                <a:srgbClr val="0070C0"/>
              </a:solidFill>
            </a:endParaRPr>
          </a:p>
        </p:txBody>
      </p:sp>
      <p:sp>
        <p:nvSpPr>
          <p:cNvPr id="3" name="Θέση περιεχομένου 2">
            <a:extLst>
              <a:ext uri="{FF2B5EF4-FFF2-40B4-BE49-F238E27FC236}">
                <a16:creationId xmlns:a16="http://schemas.microsoft.com/office/drawing/2014/main" id="{4A5EFE9E-B748-7A81-89EB-624D0319D888}"/>
              </a:ext>
            </a:extLst>
          </p:cNvPr>
          <p:cNvSpPr>
            <a:spLocks noGrp="1"/>
          </p:cNvSpPr>
          <p:nvPr>
            <p:ph idx="1"/>
          </p:nvPr>
        </p:nvSpPr>
        <p:spPr>
          <a:xfrm>
            <a:off x="2090057" y="1540188"/>
            <a:ext cx="9414555" cy="4392525"/>
          </a:xfrm>
        </p:spPr>
        <p:txBody>
          <a:bodyPr>
            <a:normAutofit/>
          </a:bodyPr>
          <a:lstStyle/>
          <a:p>
            <a:pPr algn="just">
              <a:lnSpc>
                <a:spcPct val="107000"/>
              </a:lnSpc>
              <a:spcAft>
                <a:spcPts val="800"/>
              </a:spcAft>
            </a:pPr>
            <a:r>
              <a:rPr lang="el-GR" sz="2000" dirty="0">
                <a:solidFill>
                  <a:srgbClr val="0070C0"/>
                </a:solidFill>
                <a:effectLst/>
                <a:ea typeface="Times New Roman" panose="02020603050405020304" pitchFamily="18" charset="0"/>
                <a:cs typeface="Times New Roman" panose="02020603050405020304" pitchFamily="18" charset="0"/>
              </a:rPr>
              <a:t>Επιπλέον, ένα ψήφισμα που καταδικάζει τη γυναικοκτονία εγκρίθηκε από το Κοινοβούλιο της Περιφέρειας των Βρυξελλών-Πρωτεύουσας στις 10 Ιουνίου 2016, καλώντας την κυβέρνηση των Βρυξελλών «να ζητήσει από την ομοσπονδιακή κυβέρνηση να χαρακτηρίσει τη γυναικοκτονία ποινικό αδίκημα και να αναγνωρίσει την ορολογία «γυναικοκτονία» σχετικά με βία με βάση το φύλο που ασκείται στα σώματα των γυναικών. »</a:t>
            </a:r>
            <a:endParaRPr lang="el-GR" sz="2000" dirty="0">
              <a:solidFill>
                <a:srgbClr val="0070C0"/>
              </a:solidFill>
              <a:effectLst/>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l-GR" sz="2000" dirty="0">
              <a:solidFill>
                <a:srgbClr val="0070C0"/>
              </a:solidFill>
              <a:effectLst/>
              <a:ea typeface="Calibri" panose="020F0502020204030204" pitchFamily="34" charset="0"/>
              <a:cs typeface="Times New Roman" panose="02020603050405020304" pitchFamily="18" charset="0"/>
            </a:endParaRPr>
          </a:p>
          <a:p>
            <a:pPr algn="just"/>
            <a:endParaRPr lang="el-GR" sz="2000" dirty="0">
              <a:solidFill>
                <a:srgbClr val="0070C0"/>
              </a:solidFill>
            </a:endParaRPr>
          </a:p>
        </p:txBody>
      </p:sp>
    </p:spTree>
    <p:extLst>
      <p:ext uri="{BB962C8B-B14F-4D97-AF65-F5344CB8AC3E}">
        <p14:creationId xmlns:p14="http://schemas.microsoft.com/office/powerpoint/2010/main" val="102034560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FB4F6F-8FCF-52E4-E4FF-47828F046B00}"/>
              </a:ext>
            </a:extLst>
          </p:cNvPr>
          <p:cNvSpPr>
            <a:spLocks noGrp="1"/>
          </p:cNvSpPr>
          <p:nvPr>
            <p:ph type="title"/>
          </p:nvPr>
        </p:nvSpPr>
        <p:spPr/>
        <p:txBody>
          <a:bodyPr/>
          <a:lstStyle/>
          <a:p>
            <a:r>
              <a:rPr lang="el-GR" b="1" dirty="0">
                <a:solidFill>
                  <a:srgbClr val="0070C0"/>
                </a:solidFill>
              </a:rPr>
              <a:t>Στο γαλλικό δίκαιο </a:t>
            </a:r>
          </a:p>
        </p:txBody>
      </p:sp>
      <p:sp>
        <p:nvSpPr>
          <p:cNvPr id="3" name="Θέση περιεχομένου 2">
            <a:extLst>
              <a:ext uri="{FF2B5EF4-FFF2-40B4-BE49-F238E27FC236}">
                <a16:creationId xmlns:a16="http://schemas.microsoft.com/office/drawing/2014/main" id="{8361E8D7-E081-FA1E-A958-32D1041B8A25}"/>
              </a:ext>
            </a:extLst>
          </p:cNvPr>
          <p:cNvSpPr>
            <a:spLocks noGrp="1"/>
          </p:cNvSpPr>
          <p:nvPr>
            <p:ph idx="1"/>
          </p:nvPr>
        </p:nvSpPr>
        <p:spPr>
          <a:xfrm>
            <a:off x="2393269" y="1540189"/>
            <a:ext cx="8915400" cy="4446954"/>
          </a:xfrm>
        </p:spPr>
        <p:txBody>
          <a:bodyPr>
            <a:noAutofit/>
          </a:bodyPr>
          <a:lstStyle/>
          <a:p>
            <a:pPr algn="just"/>
            <a:r>
              <a:rPr lang="el-GR" sz="2000" dirty="0">
                <a:solidFill>
                  <a:srgbClr val="0070C0"/>
                </a:solidFill>
              </a:rPr>
              <a:t>Ο νόμος αναγνωρίζει επιβαρυντική περίσταση του «φύλου» όταν έχει προηγηθεί έγκλημα ή πλημμέλημα, που συνοδεύονται ή ακολουθούνται από σχόλια, γραφές, εικόνες, αντικείμενα ή πράξεις κάθε είδους που παραβιάζουν την τιμή ή την εκτίμηση του θύματος ή μιας ομάδας ατόμων στην οποία ανήκει το θύμα λόγω του πραγματικού ή υποτιθέμενου φύλου, του σεξουαλικού προσανατολισμού ή της ταυτότητας φύλου τους (άρθρο 171). </a:t>
            </a:r>
          </a:p>
        </p:txBody>
      </p:sp>
    </p:spTree>
    <p:extLst>
      <p:ext uri="{BB962C8B-B14F-4D97-AF65-F5344CB8AC3E}">
        <p14:creationId xmlns:p14="http://schemas.microsoft.com/office/powerpoint/2010/main" val="337338226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4533D2-C435-466B-CE75-429755865F6B}"/>
              </a:ext>
            </a:extLst>
          </p:cNvPr>
          <p:cNvSpPr>
            <a:spLocks noGrp="1"/>
          </p:cNvSpPr>
          <p:nvPr>
            <p:ph type="title"/>
          </p:nvPr>
        </p:nvSpPr>
        <p:spPr>
          <a:xfrm>
            <a:off x="2080233" y="328384"/>
            <a:ext cx="8911687" cy="1280890"/>
          </a:xfrm>
        </p:spPr>
        <p:txBody>
          <a:bodyPr/>
          <a:lstStyle/>
          <a:p>
            <a:r>
              <a:rPr lang="el-GR" b="1" dirty="0">
                <a:solidFill>
                  <a:srgbClr val="0070C0"/>
                </a:solidFill>
              </a:rPr>
              <a:t>Στο γαλλικό δίκαιο </a:t>
            </a:r>
          </a:p>
        </p:txBody>
      </p:sp>
      <p:sp>
        <p:nvSpPr>
          <p:cNvPr id="3" name="Θέση περιεχομένου 2">
            <a:extLst>
              <a:ext uri="{FF2B5EF4-FFF2-40B4-BE49-F238E27FC236}">
                <a16:creationId xmlns:a16="http://schemas.microsoft.com/office/drawing/2014/main" id="{4BB322C8-2851-30BB-1D7B-9217983CD114}"/>
              </a:ext>
            </a:extLst>
          </p:cNvPr>
          <p:cNvSpPr>
            <a:spLocks noGrp="1"/>
          </p:cNvSpPr>
          <p:nvPr>
            <p:ph idx="1"/>
          </p:nvPr>
        </p:nvSpPr>
        <p:spPr>
          <a:xfrm>
            <a:off x="1643743" y="1540189"/>
            <a:ext cx="9784669" cy="4348982"/>
          </a:xfrm>
        </p:spPr>
        <p:txBody>
          <a:bodyPr>
            <a:noAutofit/>
          </a:bodyPr>
          <a:lstStyle/>
          <a:p>
            <a:pPr algn="just"/>
            <a:r>
              <a:rPr lang="el-GR" sz="2000" dirty="0">
                <a:solidFill>
                  <a:srgbClr val="0070C0"/>
                </a:solidFill>
                <a:effectLst/>
                <a:ea typeface="Times New Roman" panose="02020603050405020304" pitchFamily="18" charset="0"/>
                <a:cs typeface="Times New Roman" panose="02020603050405020304" pitchFamily="18" charset="0"/>
              </a:rPr>
              <a:t>Ο όρος γυναικοκτονία χρησιμοποιείται στην πολιτική και στη σφαίρα των μέσων ενημέρωσης. Εμφανίστηκε τη δεκαετία του 1970 και στη συνέχεια θεωρητικοποιήθηκε το 1992 από τους κοινωνιολόγους </a:t>
            </a:r>
            <a:r>
              <a:rPr lang="el-GR" sz="2000" dirty="0" err="1">
                <a:solidFill>
                  <a:srgbClr val="0070C0"/>
                </a:solidFill>
                <a:effectLst/>
                <a:ea typeface="Times New Roman" panose="02020603050405020304" pitchFamily="18" charset="0"/>
                <a:cs typeface="Times New Roman" panose="02020603050405020304" pitchFamily="18" charset="0"/>
              </a:rPr>
              <a:t>Jill</a:t>
            </a:r>
            <a:r>
              <a:rPr lang="el-GR" sz="2000" dirty="0">
                <a:solidFill>
                  <a:srgbClr val="0070C0"/>
                </a:solidFill>
                <a:effectLst/>
                <a:ea typeface="Times New Roman" panose="02020603050405020304" pitchFamily="18" charset="0"/>
                <a:cs typeface="Times New Roman" panose="02020603050405020304" pitchFamily="18" charset="0"/>
              </a:rPr>
              <a:t> </a:t>
            </a:r>
            <a:r>
              <a:rPr lang="el-GR" sz="2000" dirty="0" err="1">
                <a:solidFill>
                  <a:srgbClr val="0070C0"/>
                </a:solidFill>
                <a:effectLst/>
                <a:ea typeface="Times New Roman" panose="02020603050405020304" pitchFamily="18" charset="0"/>
                <a:cs typeface="Times New Roman" panose="02020603050405020304" pitchFamily="18" charset="0"/>
              </a:rPr>
              <a:t>Radford</a:t>
            </a:r>
            <a:r>
              <a:rPr lang="el-GR" sz="2000" dirty="0">
                <a:solidFill>
                  <a:srgbClr val="0070C0"/>
                </a:solidFill>
                <a:effectLst/>
                <a:ea typeface="Times New Roman" panose="02020603050405020304" pitchFamily="18" charset="0"/>
                <a:cs typeface="Times New Roman" panose="02020603050405020304" pitchFamily="18" charset="0"/>
              </a:rPr>
              <a:t> και </a:t>
            </a:r>
            <a:r>
              <a:rPr lang="el-GR" sz="2000" dirty="0" err="1">
                <a:solidFill>
                  <a:srgbClr val="0070C0"/>
                </a:solidFill>
                <a:effectLst/>
                <a:ea typeface="Times New Roman" panose="02020603050405020304" pitchFamily="18" charset="0"/>
                <a:cs typeface="Times New Roman" panose="02020603050405020304" pitchFamily="18" charset="0"/>
              </a:rPr>
              <a:t>Diane</a:t>
            </a:r>
            <a:r>
              <a:rPr lang="el-GR" sz="2000" dirty="0">
                <a:solidFill>
                  <a:srgbClr val="0070C0"/>
                </a:solidFill>
                <a:effectLst/>
                <a:ea typeface="Times New Roman" panose="02020603050405020304" pitchFamily="18" charset="0"/>
                <a:cs typeface="Times New Roman" panose="02020603050405020304" pitchFamily="18" charset="0"/>
              </a:rPr>
              <a:t> </a:t>
            </a:r>
            <a:r>
              <a:rPr lang="el-GR" sz="2000" dirty="0" err="1">
                <a:solidFill>
                  <a:srgbClr val="0070C0"/>
                </a:solidFill>
                <a:effectLst/>
                <a:ea typeface="Times New Roman" panose="02020603050405020304" pitchFamily="18" charset="0"/>
                <a:cs typeface="Times New Roman" panose="02020603050405020304" pitchFamily="18" charset="0"/>
              </a:rPr>
              <a:t>Russell</a:t>
            </a:r>
            <a:r>
              <a:rPr lang="el-GR" sz="2000" dirty="0">
                <a:solidFill>
                  <a:srgbClr val="0070C0"/>
                </a:solidFill>
                <a:effectLst/>
                <a:ea typeface="Times New Roman" panose="02020603050405020304" pitchFamily="18" charset="0"/>
                <a:cs typeface="Times New Roman" panose="02020603050405020304" pitchFamily="18" charset="0"/>
              </a:rPr>
              <a:t>. Αυτή η έννοια χρησιμοποιείται πλέον από διάφορους διεθνείς πολιτικούς φορείς. Αναγνωρίστηκε λοιπόν το 2012 από τον Παγκόσμιο Οργανισμό Υγείας (ΠΟΥ), για τον οποίο οι γυναικοκτονίες «εντάσσονται στα πλαίσια της συστημικής βίας και μιας λογικής ανδρικής κυριαρχίας».</a:t>
            </a:r>
            <a:endParaRPr lang="el-GR" sz="2000" dirty="0">
              <a:solidFill>
                <a:srgbClr val="0070C0"/>
              </a:solidFill>
              <a:effectLst/>
              <a:ea typeface="Calibri" panose="020F0502020204030204" pitchFamily="34" charset="0"/>
              <a:cs typeface="Times New Roman" panose="02020603050405020304" pitchFamily="18" charset="0"/>
            </a:endParaRPr>
          </a:p>
          <a:p>
            <a:pPr algn="just">
              <a:lnSpc>
                <a:spcPct val="107000"/>
              </a:lnSpc>
              <a:spcAft>
                <a:spcPts val="800"/>
              </a:spcAft>
            </a:pPr>
            <a:r>
              <a:rPr lang="el-GR" sz="2000" dirty="0">
                <a:solidFill>
                  <a:srgbClr val="0070C0"/>
                </a:solidFill>
                <a:effectLst/>
                <a:ea typeface="Times New Roman" panose="02020603050405020304" pitchFamily="18" charset="0"/>
                <a:cs typeface="Times New Roman" panose="02020603050405020304" pitchFamily="18" charset="0"/>
              </a:rPr>
              <a:t>Ο γαλλικός Ποινικός Κώδικας δεν κατοχυρώνει τη λέξη </a:t>
            </a:r>
            <a:r>
              <a:rPr lang="el-GR" sz="2000" dirty="0" err="1">
                <a:solidFill>
                  <a:srgbClr val="0070C0"/>
                </a:solidFill>
                <a:effectLst/>
                <a:ea typeface="Times New Roman" panose="02020603050405020304" pitchFamily="18" charset="0"/>
                <a:cs typeface="Times New Roman" panose="02020603050405020304" pitchFamily="18" charset="0"/>
              </a:rPr>
              <a:t>γυναικοκτονία</a:t>
            </a:r>
            <a:r>
              <a:rPr lang="el-GR" sz="2000" dirty="0">
                <a:solidFill>
                  <a:srgbClr val="0070C0"/>
                </a:solidFill>
                <a:effectLst/>
                <a:ea typeface="Times New Roman" panose="02020603050405020304" pitchFamily="18" charset="0"/>
                <a:cs typeface="Times New Roman" panose="02020603050405020304" pitchFamily="18" charset="0"/>
              </a:rPr>
              <a:t>.</a:t>
            </a:r>
            <a:r>
              <a:rPr lang="el-GR" sz="2000" dirty="0">
                <a:solidFill>
                  <a:srgbClr val="0070C0"/>
                </a:solidFill>
                <a:ea typeface="Times New Roman" panose="02020603050405020304" pitchFamily="18" charset="0"/>
                <a:cs typeface="Times New Roman" panose="02020603050405020304" pitchFamily="18" charset="0"/>
              </a:rPr>
              <a:t> </a:t>
            </a:r>
            <a:r>
              <a:rPr lang="el-GR" sz="2000" dirty="0">
                <a:solidFill>
                  <a:srgbClr val="0070C0"/>
                </a:solidFill>
                <a:effectLst/>
                <a:ea typeface="Times New Roman" panose="02020603050405020304" pitchFamily="18" charset="0"/>
                <a:cs typeface="Times New Roman" panose="02020603050405020304" pitchFamily="18" charset="0"/>
              </a:rPr>
              <a:t>Ωστόσο, η δολοφονία συζύγου, συντρόφου ή συντρόφου που συνδέεται με το θύμα με αστικό σύμφωνο αλληλεγγύης αποτελεί επιβαρυντική περίσταση ανθρωποκτονίας, σύμφωνα με το άρθρο 221-4 9° του Ποινικού Κώδικα, επισύροντας </a:t>
            </a:r>
            <a:r>
              <a:rPr lang="el-GR" sz="2000" dirty="0">
                <a:solidFill>
                  <a:srgbClr val="0070C0"/>
                </a:solidFill>
                <a:ea typeface="Times New Roman" panose="02020603050405020304" pitchFamily="18" charset="0"/>
                <a:cs typeface="Times New Roman" panose="02020603050405020304" pitchFamily="18" charset="0"/>
              </a:rPr>
              <a:t>ισόβια κάθειρξη.</a:t>
            </a:r>
          </a:p>
          <a:p>
            <a:pPr algn="just">
              <a:lnSpc>
                <a:spcPct val="107000"/>
              </a:lnSpc>
              <a:spcAft>
                <a:spcPts val="800"/>
              </a:spcAft>
            </a:pPr>
            <a:endParaRPr lang="el-GR" sz="2000" dirty="0">
              <a:solidFill>
                <a:srgbClr val="0070C0"/>
              </a:solidFill>
            </a:endParaRPr>
          </a:p>
        </p:txBody>
      </p:sp>
    </p:spTree>
    <p:extLst>
      <p:ext uri="{BB962C8B-B14F-4D97-AF65-F5344CB8AC3E}">
        <p14:creationId xmlns:p14="http://schemas.microsoft.com/office/powerpoint/2010/main" val="1694099033"/>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17F496-97BD-222B-A246-B9643D5806D2}"/>
              </a:ext>
            </a:extLst>
          </p:cNvPr>
          <p:cNvSpPr>
            <a:spLocks noGrp="1"/>
          </p:cNvSpPr>
          <p:nvPr>
            <p:ph type="title"/>
          </p:nvPr>
        </p:nvSpPr>
        <p:spPr>
          <a:xfrm>
            <a:off x="2306184" y="439053"/>
            <a:ext cx="8911687" cy="725719"/>
          </a:xfrm>
        </p:spPr>
        <p:txBody>
          <a:bodyPr/>
          <a:lstStyle/>
          <a:p>
            <a:r>
              <a:rPr lang="el-GR" b="1" dirty="0">
                <a:solidFill>
                  <a:srgbClr val="0070C0"/>
                </a:solidFill>
              </a:rPr>
              <a:t>Στο γαλλικό δίκαιο </a:t>
            </a:r>
          </a:p>
        </p:txBody>
      </p:sp>
      <p:sp>
        <p:nvSpPr>
          <p:cNvPr id="3" name="Θέση περιεχομένου 2">
            <a:extLst>
              <a:ext uri="{FF2B5EF4-FFF2-40B4-BE49-F238E27FC236}">
                <a16:creationId xmlns:a16="http://schemas.microsoft.com/office/drawing/2014/main" id="{734BDEB5-4CF5-D649-D633-EFB173730801}"/>
              </a:ext>
            </a:extLst>
          </p:cNvPr>
          <p:cNvSpPr>
            <a:spLocks noGrp="1"/>
          </p:cNvSpPr>
          <p:nvPr>
            <p:ph idx="1"/>
          </p:nvPr>
        </p:nvSpPr>
        <p:spPr>
          <a:xfrm>
            <a:off x="2306184" y="1349829"/>
            <a:ext cx="8915400" cy="4463142"/>
          </a:xfrm>
        </p:spPr>
        <p:txBody>
          <a:bodyPr>
            <a:normAutofit/>
          </a:bodyPr>
          <a:lstStyle/>
          <a:p>
            <a:pPr algn="just">
              <a:lnSpc>
                <a:spcPct val="107000"/>
              </a:lnSpc>
              <a:spcAft>
                <a:spcPts val="800"/>
              </a:spcAft>
            </a:pPr>
            <a:r>
              <a:rPr lang="el-GR" sz="1800" dirty="0">
                <a:solidFill>
                  <a:srgbClr val="0070C0"/>
                </a:solidFill>
                <a:effectLst/>
                <a:ea typeface="Times New Roman" panose="02020603050405020304" pitchFamily="18" charset="0"/>
                <a:cs typeface="Times New Roman" panose="02020603050405020304" pitchFamily="18" charset="0"/>
              </a:rPr>
              <a:t>Σε περίπτωση βίας εντός του ζευγαριού, η εγγραφή στον δικαστικό φάκελο των δραστών σεξουαλικών ή βίαιων αδικημάτων είναι αυτόματη (εκτός αν ο δικαστής αποφασίσει διαφορετικά) για τα σοβαρότερα αδικήματα.</a:t>
            </a:r>
            <a:endParaRPr lang="el-GR" sz="1800" dirty="0">
              <a:solidFill>
                <a:srgbClr val="0070C0"/>
              </a:solidFill>
              <a:effectLst/>
              <a:ea typeface="Calibri" panose="020F0502020204030204" pitchFamily="34" charset="0"/>
              <a:cs typeface="Times New Roman" panose="02020603050405020304" pitchFamily="18" charset="0"/>
            </a:endParaRPr>
          </a:p>
          <a:p>
            <a:pPr algn="just">
              <a:lnSpc>
                <a:spcPct val="107000"/>
              </a:lnSpc>
              <a:spcAft>
                <a:spcPts val="800"/>
              </a:spcAft>
            </a:pPr>
            <a:r>
              <a:rPr lang="el-GR" sz="1800" dirty="0">
                <a:solidFill>
                  <a:srgbClr val="0070C0"/>
                </a:solidFill>
                <a:effectLst/>
                <a:ea typeface="Times New Roman" panose="02020603050405020304" pitchFamily="18" charset="0"/>
                <a:cs typeface="Times New Roman" panose="02020603050405020304" pitchFamily="18" charset="0"/>
              </a:rPr>
              <a:t>Επιβαρυντική περίσταση θεωρείται πλέον και η έννοια της παρενόχλησης εντός του ζευγαριού βάσει του άρθρου 222-33-2-1 του Ποινικού Κώδικα και οι ποινές αυξάνονται σε δέκα χρόνια φυλάκιση και 150.000 ευρώ πρόστιμα. Πρόστιμο όταν η παρενόχληση οδήγησε το θύμα σε αυτοκτονία ή απόπειρα αυτοκτονίας.</a:t>
            </a:r>
            <a:endParaRPr lang="el-GR" sz="1800" dirty="0">
              <a:solidFill>
                <a:srgbClr val="0070C0"/>
              </a:solidFill>
              <a:effectLst/>
              <a:ea typeface="Calibri" panose="020F0502020204030204" pitchFamily="34" charset="0"/>
              <a:cs typeface="Times New Roman" panose="02020603050405020304" pitchFamily="18" charset="0"/>
            </a:endParaRPr>
          </a:p>
          <a:p>
            <a:pPr algn="just"/>
            <a:endParaRPr lang="el-GR" dirty="0">
              <a:solidFill>
                <a:srgbClr val="7030A0"/>
              </a:solidFill>
            </a:endParaRPr>
          </a:p>
        </p:txBody>
      </p:sp>
    </p:spTree>
    <p:extLst>
      <p:ext uri="{BB962C8B-B14F-4D97-AF65-F5344CB8AC3E}">
        <p14:creationId xmlns:p14="http://schemas.microsoft.com/office/powerpoint/2010/main" val="4267189722"/>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4C60E0-440B-3173-BE6E-8D87E0D4CF50}"/>
              </a:ext>
            </a:extLst>
          </p:cNvPr>
          <p:cNvSpPr>
            <a:spLocks noGrp="1"/>
          </p:cNvSpPr>
          <p:nvPr>
            <p:ph type="title"/>
          </p:nvPr>
        </p:nvSpPr>
        <p:spPr>
          <a:xfrm>
            <a:off x="2589212" y="406117"/>
            <a:ext cx="8911687" cy="540661"/>
          </a:xfrm>
        </p:spPr>
        <p:txBody>
          <a:bodyPr>
            <a:normAutofit fontScale="90000"/>
          </a:bodyPr>
          <a:lstStyle/>
          <a:p>
            <a:r>
              <a:rPr lang="el-GR" b="1" dirty="0">
                <a:solidFill>
                  <a:srgbClr val="0070C0"/>
                </a:solidFill>
              </a:rPr>
              <a:t>ΤΥΠΟΙ &amp; ΜΟΡΦΕΣ</a:t>
            </a:r>
            <a:br>
              <a:rPr lang="el-GR" b="1" dirty="0">
                <a:solidFill>
                  <a:srgbClr val="0070C0"/>
                </a:solidFill>
              </a:rPr>
            </a:br>
            <a:endParaRPr lang="el-GR" b="1" dirty="0">
              <a:solidFill>
                <a:srgbClr val="0070C0"/>
              </a:solidFill>
            </a:endParaRPr>
          </a:p>
        </p:txBody>
      </p:sp>
      <p:sp>
        <p:nvSpPr>
          <p:cNvPr id="3" name="Θέση περιεχομένου 2">
            <a:extLst>
              <a:ext uri="{FF2B5EF4-FFF2-40B4-BE49-F238E27FC236}">
                <a16:creationId xmlns:a16="http://schemas.microsoft.com/office/drawing/2014/main" id="{76848984-7007-CB65-A8FF-8EC9793805F3}"/>
              </a:ext>
            </a:extLst>
          </p:cNvPr>
          <p:cNvSpPr>
            <a:spLocks noGrp="1"/>
          </p:cNvSpPr>
          <p:nvPr>
            <p:ph idx="1"/>
          </p:nvPr>
        </p:nvSpPr>
        <p:spPr>
          <a:xfrm>
            <a:off x="968721" y="1197427"/>
            <a:ext cx="10836998" cy="5058517"/>
          </a:xfrm>
        </p:spPr>
        <p:txBody>
          <a:bodyPr>
            <a:noAutofit/>
          </a:bodyPr>
          <a:lstStyle/>
          <a:p>
            <a:pPr algn="just">
              <a:spcBef>
                <a:spcPts val="1125"/>
              </a:spcBef>
              <a:spcAft>
                <a:spcPts val="1125"/>
              </a:spcAft>
            </a:pPr>
            <a:r>
              <a:rPr lang="el-GR" sz="1600" dirty="0">
                <a:solidFill>
                  <a:srgbClr val="0070C0"/>
                </a:solidFill>
                <a:effectLst/>
                <a:ea typeface="Times New Roman" panose="02020603050405020304" pitchFamily="18" charset="0"/>
                <a:cs typeface="Times New Roman" panose="02020603050405020304" pitchFamily="18" charset="0"/>
              </a:rPr>
              <a:t>Η έμφυλη βία συχνά στρέφεται και εναντίον των ΛΟΑΤΚΙ ατόμων (λεσβιών, ομοφυλόφιλων, αμφιφυλόφιλων, τρανς, ιντερσέξ).</a:t>
            </a:r>
            <a:endParaRPr lang="el-GR" sz="1600" dirty="0">
              <a:solidFill>
                <a:srgbClr val="0070C0"/>
              </a:solidFill>
              <a:effectLst/>
              <a:ea typeface="Calibri" panose="020F0502020204030204" pitchFamily="34" charset="0"/>
              <a:cs typeface="Times New Roman" panose="02020603050405020304" pitchFamily="18" charset="0"/>
            </a:endParaRPr>
          </a:p>
          <a:p>
            <a:pPr algn="just">
              <a:spcBef>
                <a:spcPts val="1125"/>
              </a:spcBef>
              <a:spcAft>
                <a:spcPts val="1125"/>
              </a:spcAft>
            </a:pPr>
            <a:r>
              <a:rPr lang="el-GR" sz="1600" dirty="0">
                <a:solidFill>
                  <a:srgbClr val="0070C0"/>
                </a:solidFill>
                <a:effectLst/>
                <a:ea typeface="Times New Roman" panose="02020603050405020304" pitchFamily="18" charset="0"/>
                <a:cs typeface="Times New Roman" panose="02020603050405020304" pitchFamily="18" charset="0"/>
              </a:rPr>
              <a:t>Σύμφωνα με τους διεθνώς αναγνωρισμένους ορισμούς της έμφυλης βίας (GBVIMS), οι βασικοί </a:t>
            </a:r>
            <a:r>
              <a:rPr lang="el-GR" sz="1600" dirty="0">
                <a:solidFill>
                  <a:srgbClr val="0070C0"/>
                </a:solidFill>
                <a:ea typeface="Times New Roman" panose="02020603050405020304" pitchFamily="18" charset="0"/>
                <a:cs typeface="Times New Roman" panose="02020603050405020304" pitchFamily="18" charset="0"/>
              </a:rPr>
              <a:t>τύποι </a:t>
            </a:r>
            <a:r>
              <a:rPr lang="el-GR" sz="1600" dirty="0">
                <a:solidFill>
                  <a:srgbClr val="0070C0"/>
                </a:solidFill>
                <a:effectLst/>
                <a:ea typeface="Times New Roman" panose="02020603050405020304" pitchFamily="18" charset="0"/>
                <a:cs typeface="Times New Roman" panose="02020603050405020304" pitchFamily="18" charset="0"/>
              </a:rPr>
              <a:t>της είναι τέσσερις:</a:t>
            </a:r>
            <a:r>
              <a:rPr lang="el-GR" sz="1600" b="1" dirty="0">
                <a:solidFill>
                  <a:srgbClr val="0070C0"/>
                </a:solidFill>
                <a:effectLst/>
                <a:ea typeface="Times New Roman" panose="02020603050405020304" pitchFamily="18" charset="0"/>
                <a:cs typeface="Times New Roman" panose="02020603050405020304" pitchFamily="18" charset="0"/>
              </a:rPr>
              <a:t> Σεξουαλική, Σωματική, Ψυχολογική και Οικονομική βία</a:t>
            </a:r>
            <a:r>
              <a:rPr lang="el-GR" sz="1600" dirty="0">
                <a:solidFill>
                  <a:srgbClr val="0070C0"/>
                </a:solidFill>
                <a:effectLst/>
                <a:ea typeface="Times New Roman" panose="02020603050405020304" pitchFamily="18" charset="0"/>
                <a:cs typeface="Times New Roman" panose="02020603050405020304" pitchFamily="18" charset="0"/>
              </a:rPr>
              <a:t>. Οι μορφές της έμφυλης βίας είναι: Λεκτική, σωματική, ψυχολογική - συναισθηματική κακοποίηση, βιασμός, σεξουαλική βία, σεξουαλική παρενόχληση, εμπορία ανθρώπων (</a:t>
            </a:r>
            <a:r>
              <a:rPr lang="el-GR" sz="1600" dirty="0" err="1">
                <a:solidFill>
                  <a:srgbClr val="0070C0"/>
                </a:solidFill>
                <a:effectLst/>
                <a:ea typeface="Times New Roman" panose="02020603050405020304" pitchFamily="18" charset="0"/>
                <a:cs typeface="Times New Roman" panose="02020603050405020304" pitchFamily="18" charset="0"/>
              </a:rPr>
              <a:t>human</a:t>
            </a:r>
            <a:r>
              <a:rPr lang="el-GR" sz="1600" dirty="0">
                <a:solidFill>
                  <a:srgbClr val="0070C0"/>
                </a:solidFill>
                <a:effectLst/>
                <a:ea typeface="Times New Roman" panose="02020603050405020304" pitchFamily="18" charset="0"/>
                <a:cs typeface="Times New Roman" panose="02020603050405020304" pitchFamily="18" charset="0"/>
              </a:rPr>
              <a:t> </a:t>
            </a:r>
            <a:r>
              <a:rPr lang="el-GR" sz="1600" dirty="0" err="1">
                <a:solidFill>
                  <a:srgbClr val="0070C0"/>
                </a:solidFill>
                <a:effectLst/>
                <a:ea typeface="Times New Roman" panose="02020603050405020304" pitchFamily="18" charset="0"/>
                <a:cs typeface="Times New Roman" panose="02020603050405020304" pitchFamily="18" charset="0"/>
              </a:rPr>
              <a:t>trafficking</a:t>
            </a:r>
            <a:r>
              <a:rPr lang="el-GR" sz="1600" dirty="0">
                <a:solidFill>
                  <a:srgbClr val="0070C0"/>
                </a:solidFill>
                <a:effectLst/>
                <a:ea typeface="Times New Roman" panose="02020603050405020304" pitchFamily="18" charset="0"/>
                <a:cs typeface="Times New Roman" panose="02020603050405020304" pitchFamily="18" charset="0"/>
              </a:rPr>
              <a:t>), σεξουαλική εκμετάλλευση, οικονομική βία, εξαναγκαστικός σε γάμο, Ακρωτηριασμός Γυναικείων Γεννητικών Οργάνων, </a:t>
            </a:r>
            <a:r>
              <a:rPr lang="el-GR" sz="1600" dirty="0" err="1">
                <a:solidFill>
                  <a:srgbClr val="0070C0"/>
                </a:solidFill>
                <a:effectLst/>
                <a:ea typeface="Times New Roman" panose="02020603050405020304" pitchFamily="18" charset="0"/>
                <a:cs typeface="Times New Roman" panose="02020603050405020304" pitchFamily="18" charset="0"/>
              </a:rPr>
              <a:t>stalking</a:t>
            </a:r>
            <a:r>
              <a:rPr lang="el-GR" sz="1600" dirty="0">
                <a:solidFill>
                  <a:srgbClr val="0070C0"/>
                </a:solidFill>
                <a:effectLst/>
                <a:ea typeface="Times New Roman" panose="02020603050405020304" pitchFamily="18" charset="0"/>
                <a:cs typeface="Times New Roman" panose="02020603050405020304" pitchFamily="18" charset="0"/>
              </a:rPr>
              <a:t>.</a:t>
            </a:r>
          </a:p>
          <a:p>
            <a:pPr algn="just"/>
            <a:r>
              <a:rPr lang="el-GR" b="1" dirty="0">
                <a:solidFill>
                  <a:srgbClr val="0070C0"/>
                </a:solidFill>
                <a:ea typeface="Times New Roman" panose="02020603050405020304" pitchFamily="18" charset="0"/>
                <a:cs typeface="Helvetica" panose="020B0604020202020204" pitchFamily="34" charset="0"/>
              </a:rPr>
              <a:t>Π</a:t>
            </a:r>
            <a:r>
              <a:rPr lang="el-GR" sz="1800" b="1" dirty="0">
                <a:solidFill>
                  <a:srgbClr val="0070C0"/>
                </a:solidFill>
                <a:effectLst/>
                <a:ea typeface="Times New Roman" panose="02020603050405020304" pitchFamily="18" charset="0"/>
                <a:cs typeface="Helvetica" panose="020B0604020202020204" pitchFamily="34" charset="0"/>
              </a:rPr>
              <a:t>λέον θλιβερή είναι η περίπτωση της </a:t>
            </a:r>
            <a:r>
              <a:rPr lang="el-GR" sz="1800" b="1" dirty="0" err="1">
                <a:solidFill>
                  <a:srgbClr val="0070C0"/>
                </a:solidFill>
                <a:effectLst/>
                <a:ea typeface="Times New Roman" panose="02020603050405020304" pitchFamily="18" charset="0"/>
                <a:cs typeface="Helvetica" panose="020B0604020202020204" pitchFamily="34" charset="0"/>
              </a:rPr>
              <a:t>έμφυλης</a:t>
            </a:r>
            <a:r>
              <a:rPr lang="el-GR" sz="1800" b="1" dirty="0">
                <a:solidFill>
                  <a:srgbClr val="0070C0"/>
                </a:solidFill>
                <a:effectLst/>
                <a:ea typeface="Times New Roman" panose="02020603050405020304" pitchFamily="18" charset="0"/>
                <a:cs typeface="Helvetica" panose="020B0604020202020204" pitchFamily="34" charset="0"/>
              </a:rPr>
              <a:t> βίας σε βάρος ατόμων με αναπηρία, σωματική, πολύ δε περισσότερο νοητική  ( </a:t>
            </a:r>
            <a:r>
              <a:rPr lang="el-GR" sz="1800" b="1" dirty="0" err="1">
                <a:solidFill>
                  <a:srgbClr val="0070C0"/>
                </a:solidFill>
                <a:effectLst/>
                <a:ea typeface="Times New Roman" panose="02020603050405020304" pitchFamily="18" charset="0"/>
                <a:cs typeface="Helvetica" panose="020B0604020202020204" pitchFamily="34" charset="0"/>
              </a:rPr>
              <a:t>ΑμεΑ</a:t>
            </a:r>
            <a:r>
              <a:rPr lang="el-GR" sz="1800" b="1" dirty="0">
                <a:solidFill>
                  <a:srgbClr val="0070C0"/>
                </a:solidFill>
                <a:effectLst/>
                <a:ea typeface="Times New Roman" panose="02020603050405020304" pitchFamily="18" charset="0"/>
                <a:cs typeface="Helvetica" panose="020B0604020202020204" pitchFamily="34" charset="0"/>
              </a:rPr>
              <a:t>). </a:t>
            </a:r>
            <a:r>
              <a:rPr lang="el-GR" sz="1800" dirty="0">
                <a:solidFill>
                  <a:srgbClr val="0070C0"/>
                </a:solidFill>
                <a:effectLst/>
                <a:ea typeface="Calibri" panose="020F0502020204030204" pitchFamily="34" charset="0"/>
              </a:rPr>
              <a:t>Σύμφωνα με την </a:t>
            </a:r>
            <a:r>
              <a:rPr lang="el-GR" sz="1800" dirty="0" err="1">
                <a:solidFill>
                  <a:srgbClr val="0070C0"/>
                </a:solidFill>
                <a:effectLst/>
                <a:ea typeface="Calibri" panose="020F0502020204030204" pitchFamily="34" charset="0"/>
              </a:rPr>
              <a:t>Εμμανουέλ</a:t>
            </a:r>
            <a:r>
              <a:rPr lang="el-GR" sz="1800" dirty="0">
                <a:solidFill>
                  <a:srgbClr val="0070C0"/>
                </a:solidFill>
                <a:effectLst/>
                <a:ea typeface="Calibri" panose="020F0502020204030204" pitchFamily="34" charset="0"/>
              </a:rPr>
              <a:t> </a:t>
            </a:r>
            <a:r>
              <a:rPr lang="el-GR" sz="1800" dirty="0" err="1">
                <a:solidFill>
                  <a:srgbClr val="0070C0"/>
                </a:solidFill>
                <a:effectLst/>
                <a:ea typeface="Calibri" panose="020F0502020204030204" pitchFamily="34" charset="0"/>
              </a:rPr>
              <a:t>Πιέ</a:t>
            </a:r>
            <a:r>
              <a:rPr lang="el-GR" sz="1800" dirty="0">
                <a:solidFill>
                  <a:srgbClr val="0070C0"/>
                </a:solidFill>
                <a:effectLst/>
                <a:ea typeface="Calibri" panose="020F0502020204030204" pitchFamily="34" charset="0"/>
              </a:rPr>
              <a:t>, γιατρού και μέλους της οργάνωσης «Ενάντια στο βιασμό», τη χρονιά 2008-2009, πάνω από 50 γυναίκες με αναπηρία ζήτησαν τη βοήθεια της οργάνωσης γιατί είχαν υποστεί βιασμό (17 από τον πατέρα ή πεθερό, 8 από τον σύντροφο, 15 από κοντινά πρόσωπα, οικογενειακούς φίλους ή γείτονες και 11 από άτομα που έχουν εξουσία, γιατρούς, δικηγόρους, νοσοκόμους).</a:t>
            </a:r>
            <a:r>
              <a:rPr lang="el-GR" sz="1600" dirty="0">
                <a:solidFill>
                  <a:srgbClr val="0070C0"/>
                </a:solidFill>
                <a:effectLst/>
                <a:ea typeface="Times New Roman" panose="02020603050405020304" pitchFamily="18" charset="0"/>
                <a:cs typeface="Times New Roman" panose="02020603050405020304" pitchFamily="18" charset="0"/>
              </a:rPr>
              <a:t> </a:t>
            </a:r>
            <a:r>
              <a:rPr lang="el-GR" sz="1600" b="1" dirty="0">
                <a:solidFill>
                  <a:srgbClr val="0070C0"/>
                </a:solidFill>
                <a:effectLst/>
                <a:ea typeface="Times New Roman" panose="02020603050405020304" pitchFamily="18" charset="0"/>
                <a:cs typeface="Times New Roman" panose="02020603050405020304" pitchFamily="18" charset="0"/>
              </a:rPr>
              <a:t>Οι άνδρες με σωματική και διανοητική αναπηρία έχουν τέσσερις φορές περισσότερες πιθανότητες να πέφτουν θύματα </a:t>
            </a:r>
            <a:r>
              <a:rPr lang="en-US" sz="1600" b="1" dirty="0">
                <a:solidFill>
                  <a:srgbClr val="0070C0"/>
                </a:solidFill>
                <a:effectLst/>
                <a:ea typeface="Times New Roman" panose="02020603050405020304" pitchFamily="18" charset="0"/>
                <a:cs typeface="Times New Roman" panose="02020603050405020304" pitchFamily="18" charset="0"/>
              </a:rPr>
              <a:t>SGBV</a:t>
            </a:r>
            <a:r>
              <a:rPr lang="el-GR" sz="1600" b="1" dirty="0">
                <a:solidFill>
                  <a:srgbClr val="0070C0"/>
                </a:solidFill>
                <a:effectLst/>
                <a:ea typeface="Times New Roman" panose="02020603050405020304" pitchFamily="18" charset="0"/>
                <a:cs typeface="Times New Roman" panose="02020603050405020304" pitchFamily="18" charset="0"/>
              </a:rPr>
              <a:t> από ό,τι άλλοι σε ένα περιβάλλον ιδρυματικής φροντίδας.</a:t>
            </a:r>
            <a:endParaRPr lang="el-GR" sz="1600" b="1" dirty="0">
              <a:solidFill>
                <a:srgbClr val="0070C0"/>
              </a:solidFill>
              <a:effectLst/>
              <a:ea typeface="Calibri" panose="020F0502020204030204" pitchFamily="34" charset="0"/>
              <a:cs typeface="Times New Roman" panose="02020603050405020304" pitchFamily="18" charset="0"/>
            </a:endParaRPr>
          </a:p>
          <a:p>
            <a:pPr algn="just"/>
            <a:r>
              <a:rPr lang="el-GR" sz="1800" dirty="0">
                <a:solidFill>
                  <a:srgbClr val="0070C0"/>
                </a:solidFill>
              </a:rPr>
              <a:t>* </a:t>
            </a:r>
            <a:r>
              <a:rPr lang="el-GR" sz="1200" b="1" dirty="0">
                <a:solidFill>
                  <a:srgbClr val="0070C0"/>
                </a:solidFill>
              </a:rPr>
              <a:t>ΟΗΕ : Έρευνα σε περισσότερες από 25 χώρες, αναφορές σεξουαλικής βίας κατά αγοριών και ανδρών - χώρες που πλήττονται από συγκρούσεις</a:t>
            </a:r>
            <a:endParaRPr lang="el-GR" sz="1800" b="1" dirty="0">
              <a:solidFill>
                <a:srgbClr val="0070C0"/>
              </a:solidFill>
            </a:endParaRPr>
          </a:p>
          <a:p>
            <a:pPr algn="just">
              <a:lnSpc>
                <a:spcPct val="107000"/>
              </a:lnSpc>
              <a:spcBef>
                <a:spcPts val="1125"/>
              </a:spcBef>
              <a:spcAft>
                <a:spcPts val="1125"/>
              </a:spcAft>
            </a:pPr>
            <a:endParaRPr lang="el-GR" sz="1600" dirty="0">
              <a:solidFill>
                <a:srgbClr val="0070C0"/>
              </a:solidFill>
              <a:effectLst/>
              <a:ea typeface="Calibri" panose="020F0502020204030204" pitchFamily="34" charset="0"/>
              <a:cs typeface="Times New Roman" panose="02020603050405020304" pitchFamily="18" charset="0"/>
            </a:endParaRPr>
          </a:p>
          <a:p>
            <a:endParaRPr lang="el-GR" sz="1600" dirty="0">
              <a:solidFill>
                <a:srgbClr val="0070C0"/>
              </a:solidFill>
            </a:endParaRPr>
          </a:p>
        </p:txBody>
      </p:sp>
    </p:spTree>
    <p:extLst>
      <p:ext uri="{BB962C8B-B14F-4D97-AF65-F5344CB8AC3E}">
        <p14:creationId xmlns:p14="http://schemas.microsoft.com/office/powerpoint/2010/main" val="2372563067"/>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664280-B909-23FC-2373-4809EF1CF14B}"/>
              </a:ext>
            </a:extLst>
          </p:cNvPr>
          <p:cNvSpPr>
            <a:spLocks noGrp="1"/>
          </p:cNvSpPr>
          <p:nvPr>
            <p:ph type="title"/>
          </p:nvPr>
        </p:nvSpPr>
        <p:spPr/>
        <p:txBody>
          <a:bodyPr>
            <a:normAutofit/>
          </a:bodyPr>
          <a:lstStyle/>
          <a:p>
            <a:pPr algn="ctr"/>
            <a:r>
              <a:rPr lang="fr-FR" sz="3200" b="1" dirty="0">
                <a:solidFill>
                  <a:srgbClr val="0070C0"/>
                </a:solidFill>
              </a:rPr>
              <a:t>COUR PENALE INTERNATIONALE</a:t>
            </a:r>
            <a:br>
              <a:rPr lang="el-GR" sz="3200" b="1" dirty="0">
                <a:solidFill>
                  <a:srgbClr val="0070C0"/>
                </a:solidFill>
              </a:rPr>
            </a:br>
            <a:r>
              <a:rPr lang="el-GR" sz="3200" b="1" dirty="0">
                <a:solidFill>
                  <a:srgbClr val="0070C0"/>
                </a:solidFill>
              </a:rPr>
              <a:t> </a:t>
            </a:r>
            <a:r>
              <a:rPr lang="el-GR" sz="2800" b="1" dirty="0">
                <a:solidFill>
                  <a:srgbClr val="0070C0"/>
                </a:solidFill>
              </a:rPr>
              <a:t>ΔΙΕΘΝΕΣ ΠΟΙΝΙΚΟ ΔΙΚΑΣΤΗΡΙΟ </a:t>
            </a:r>
            <a:endParaRPr lang="el-GR" sz="3200" b="1" dirty="0">
              <a:solidFill>
                <a:srgbClr val="0070C0"/>
              </a:solidFill>
            </a:endParaRPr>
          </a:p>
        </p:txBody>
      </p:sp>
      <p:sp>
        <p:nvSpPr>
          <p:cNvPr id="3" name="Θέση περιεχομένου 2">
            <a:extLst>
              <a:ext uri="{FF2B5EF4-FFF2-40B4-BE49-F238E27FC236}">
                <a16:creationId xmlns:a16="http://schemas.microsoft.com/office/drawing/2014/main" id="{423C0D6B-CCD0-7B63-BA56-12950214D5C9}"/>
              </a:ext>
            </a:extLst>
          </p:cNvPr>
          <p:cNvSpPr>
            <a:spLocks noGrp="1"/>
          </p:cNvSpPr>
          <p:nvPr>
            <p:ph idx="1"/>
          </p:nvPr>
        </p:nvSpPr>
        <p:spPr/>
        <p:txBody>
          <a:bodyPr/>
          <a:lstStyle/>
          <a:p>
            <a:pPr algn="just"/>
            <a:r>
              <a:rPr lang="el-GR" dirty="0">
                <a:solidFill>
                  <a:srgbClr val="7030A0"/>
                </a:solidFill>
              </a:rPr>
              <a:t>Οι φεμινιστικές κινητοποιήσεις γύρω από τα δύο διεθνή δικαστήρια για την πρώην Γιουγκοσλαβία και για τη Ρουάντα ήρθαν σε μια στιγμή που η διεθνής κοινότητα άρχισε να κινητοποιείται για την ενίσχυση του διεθνούς ποινικού δικαίου. Αυτή ήταν μια καλή στιγμή για να προσπαθήσουμε να συμπεριλάβουμε τα εγκλήματα που σχετίζονται με το φύλο, και ιδιαίτερα τον βιασμό, στα αναδυόμενα διεθνή καταστατικά.</a:t>
            </a:r>
          </a:p>
        </p:txBody>
      </p:sp>
    </p:spTree>
    <p:extLst>
      <p:ext uri="{BB962C8B-B14F-4D97-AF65-F5344CB8AC3E}">
        <p14:creationId xmlns:p14="http://schemas.microsoft.com/office/powerpoint/2010/main" val="274368497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1AB77-9B30-6114-4BBB-AB43D77AD40C}"/>
              </a:ext>
            </a:extLst>
          </p:cNvPr>
          <p:cNvSpPr>
            <a:spLocks noGrp="1"/>
          </p:cNvSpPr>
          <p:nvPr>
            <p:ph type="title"/>
          </p:nvPr>
        </p:nvSpPr>
        <p:spPr/>
        <p:txBody>
          <a:bodyPr/>
          <a:lstStyle/>
          <a:p>
            <a:pPr algn="ctr"/>
            <a:r>
              <a:rPr lang="fr-FR" sz="3600" b="1" dirty="0">
                <a:solidFill>
                  <a:srgbClr val="0070C0"/>
                </a:solidFill>
              </a:rPr>
              <a:t>COUR PENALE INTERNATIONALE</a:t>
            </a:r>
            <a:br>
              <a:rPr lang="el-GR" sz="3600" b="1" dirty="0">
                <a:solidFill>
                  <a:srgbClr val="0070C0"/>
                </a:solidFill>
              </a:rPr>
            </a:br>
            <a:r>
              <a:rPr lang="el-GR" sz="3600" b="1" dirty="0">
                <a:solidFill>
                  <a:srgbClr val="0070C0"/>
                </a:solidFill>
              </a:rPr>
              <a:t> </a:t>
            </a:r>
            <a:r>
              <a:rPr lang="el-GR" sz="3200" b="1" dirty="0">
                <a:solidFill>
                  <a:srgbClr val="0070C0"/>
                </a:solidFill>
              </a:rPr>
              <a:t>ΔΙΕΘΝΕΣ ΠΟΙΝΙΚΟ ΔΙΚΑΣΤΗΡΙΟ </a:t>
            </a:r>
            <a:endParaRPr lang="el-GR" dirty="0"/>
          </a:p>
        </p:txBody>
      </p:sp>
      <p:sp>
        <p:nvSpPr>
          <p:cNvPr id="3" name="Θέση περιεχομένου 2">
            <a:extLst>
              <a:ext uri="{FF2B5EF4-FFF2-40B4-BE49-F238E27FC236}">
                <a16:creationId xmlns:a16="http://schemas.microsoft.com/office/drawing/2014/main" id="{37054EE3-3D1B-83F4-7ABE-898F64AF598A}"/>
              </a:ext>
            </a:extLst>
          </p:cNvPr>
          <p:cNvSpPr>
            <a:spLocks noGrp="1"/>
          </p:cNvSpPr>
          <p:nvPr>
            <p:ph idx="1"/>
          </p:nvPr>
        </p:nvSpPr>
        <p:spPr/>
        <p:txBody>
          <a:bodyPr/>
          <a:lstStyle/>
          <a:p>
            <a:pPr algn="just"/>
            <a:r>
              <a:rPr lang="el-GR" dirty="0">
                <a:solidFill>
                  <a:srgbClr val="7030A0"/>
                </a:solidFill>
              </a:rPr>
              <a:t>Αυτό το κίνημα προς τη θεσμοθέτηση του βιασμού ως εγκλήματος πολέμου υπήρξε επιτυχία στο βαθμό που ο τελευταίος αναφέρεται πλέον ως έγκλημα πολέμου στο καταστατικό του Διεθνούς Ποινικού Δικαστηρίου για την πρώην Γιουγκοσλαβία (ICTY). </a:t>
            </a:r>
          </a:p>
          <a:p>
            <a:pPr algn="just"/>
            <a:r>
              <a:rPr lang="el-GR" dirty="0">
                <a:solidFill>
                  <a:srgbClr val="7030A0"/>
                </a:solidFill>
              </a:rPr>
              <a:t>Οι κινητοποιήσεις γύρω από το Διεθνές Ποινικό Δικαστήριο για τη Ρουάντα συνέβαλαν στην ενσωμάτωση των εγκλημάτων σεξουαλικής βίας και της βίας λόγω φύλου στο Καταστατικό της Ρώμης. </a:t>
            </a:r>
          </a:p>
        </p:txBody>
      </p:sp>
    </p:spTree>
    <p:extLst>
      <p:ext uri="{BB962C8B-B14F-4D97-AF65-F5344CB8AC3E}">
        <p14:creationId xmlns:p14="http://schemas.microsoft.com/office/powerpoint/2010/main" val="2404174210"/>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6F0611-24CB-5FFE-F880-95410CB9F40C}"/>
              </a:ext>
            </a:extLst>
          </p:cNvPr>
          <p:cNvSpPr>
            <a:spLocks noGrp="1"/>
          </p:cNvSpPr>
          <p:nvPr>
            <p:ph type="title"/>
          </p:nvPr>
        </p:nvSpPr>
        <p:spPr>
          <a:xfrm>
            <a:off x="2710620" y="156025"/>
            <a:ext cx="8911687" cy="1280890"/>
          </a:xfrm>
        </p:spPr>
        <p:txBody>
          <a:bodyPr>
            <a:normAutofit fontScale="90000"/>
          </a:bodyPr>
          <a:lstStyle/>
          <a:p>
            <a:pPr algn="ctr"/>
            <a:r>
              <a:rPr lang="fr-FR" sz="3600" b="1" dirty="0">
                <a:solidFill>
                  <a:srgbClr val="0070C0"/>
                </a:solidFill>
              </a:rPr>
              <a:t>COUR PENALE INTERNATIONALE</a:t>
            </a:r>
            <a:br>
              <a:rPr lang="el-GR" sz="3600" b="1" dirty="0">
                <a:solidFill>
                  <a:srgbClr val="0070C0"/>
                </a:solidFill>
              </a:rPr>
            </a:br>
            <a:r>
              <a:rPr lang="el-GR" sz="3600" b="1" dirty="0">
                <a:solidFill>
                  <a:srgbClr val="0070C0"/>
                </a:solidFill>
              </a:rPr>
              <a:t> </a:t>
            </a:r>
            <a:r>
              <a:rPr lang="el-GR" sz="3200" b="1" dirty="0">
                <a:solidFill>
                  <a:srgbClr val="0070C0"/>
                </a:solidFill>
              </a:rPr>
              <a:t>ΔΙΕΘΝΕΣ ΠΟΙΝΙΚΟ ΔΙΚΑΣΤΗΡΙΟ </a:t>
            </a:r>
            <a:br>
              <a:rPr lang="el-GR" dirty="0">
                <a:solidFill>
                  <a:srgbClr val="7030A0"/>
                </a:solidFill>
              </a:rPr>
            </a:br>
            <a:endParaRPr lang="el-GR" dirty="0"/>
          </a:p>
        </p:txBody>
      </p:sp>
      <p:sp>
        <p:nvSpPr>
          <p:cNvPr id="3" name="Θέση περιεχομένου 2">
            <a:extLst>
              <a:ext uri="{FF2B5EF4-FFF2-40B4-BE49-F238E27FC236}">
                <a16:creationId xmlns:a16="http://schemas.microsoft.com/office/drawing/2014/main" id="{E51A7A50-610D-C740-B9B7-B1B81F445F9E}"/>
              </a:ext>
            </a:extLst>
          </p:cNvPr>
          <p:cNvSpPr>
            <a:spLocks noGrp="1"/>
          </p:cNvSpPr>
          <p:nvPr>
            <p:ph idx="1"/>
          </p:nvPr>
        </p:nvSpPr>
        <p:spPr>
          <a:xfrm>
            <a:off x="2164669" y="1436915"/>
            <a:ext cx="8915400" cy="4589812"/>
          </a:xfrm>
        </p:spPr>
        <p:txBody>
          <a:bodyPr>
            <a:normAutofit/>
          </a:bodyPr>
          <a:lstStyle/>
          <a:p>
            <a:pPr algn="just"/>
            <a:r>
              <a:rPr lang="el-GR" dirty="0">
                <a:solidFill>
                  <a:srgbClr val="0070C0"/>
                </a:solidFill>
              </a:rPr>
              <a:t>Η υπόθεση </a:t>
            </a:r>
            <a:r>
              <a:rPr lang="el-GR" dirty="0" err="1">
                <a:solidFill>
                  <a:srgbClr val="0070C0"/>
                </a:solidFill>
              </a:rPr>
              <a:t>Thomas</a:t>
            </a:r>
            <a:r>
              <a:rPr lang="el-GR" dirty="0">
                <a:solidFill>
                  <a:srgbClr val="0070C0"/>
                </a:solidFill>
              </a:rPr>
              <a:t> </a:t>
            </a:r>
            <a:r>
              <a:rPr lang="el-GR" dirty="0" err="1">
                <a:solidFill>
                  <a:srgbClr val="0070C0"/>
                </a:solidFill>
              </a:rPr>
              <a:t>Lubanga</a:t>
            </a:r>
            <a:r>
              <a:rPr lang="el-GR" dirty="0">
                <a:solidFill>
                  <a:srgbClr val="0070C0"/>
                </a:solidFill>
              </a:rPr>
              <a:t>  [Ο </a:t>
            </a:r>
            <a:r>
              <a:rPr lang="el-GR" dirty="0" err="1">
                <a:solidFill>
                  <a:srgbClr val="0070C0"/>
                </a:solidFill>
              </a:rPr>
              <a:t>Thomas</a:t>
            </a:r>
            <a:r>
              <a:rPr lang="el-GR" dirty="0">
                <a:solidFill>
                  <a:srgbClr val="0070C0"/>
                </a:solidFill>
              </a:rPr>
              <a:t> </a:t>
            </a:r>
            <a:r>
              <a:rPr lang="el-GR" dirty="0" err="1">
                <a:solidFill>
                  <a:srgbClr val="0070C0"/>
                </a:solidFill>
              </a:rPr>
              <a:t>Lubanga</a:t>
            </a:r>
            <a:r>
              <a:rPr lang="el-GR" dirty="0">
                <a:solidFill>
                  <a:srgbClr val="0070C0"/>
                </a:solidFill>
              </a:rPr>
              <a:t> </a:t>
            </a:r>
            <a:r>
              <a:rPr lang="el-GR" dirty="0" err="1">
                <a:solidFill>
                  <a:srgbClr val="0070C0"/>
                </a:solidFill>
              </a:rPr>
              <a:t>Dyilo</a:t>
            </a:r>
            <a:r>
              <a:rPr lang="el-GR" dirty="0">
                <a:solidFill>
                  <a:srgbClr val="0070C0"/>
                </a:solidFill>
              </a:rPr>
              <a:t>, icc-01/04-01/</a:t>
            </a:r>
            <a:r>
              <a:rPr lang="el-GR" b="1" dirty="0">
                <a:solidFill>
                  <a:srgbClr val="0070C0"/>
                </a:solidFill>
              </a:rPr>
              <a:t>06-2842</a:t>
            </a:r>
            <a:r>
              <a:rPr lang="el-GR" dirty="0">
                <a:solidFill>
                  <a:srgbClr val="0070C0"/>
                </a:solidFill>
              </a:rPr>
              <a:t>.] </a:t>
            </a:r>
            <a:endParaRPr lang="fr-FR" dirty="0">
              <a:solidFill>
                <a:srgbClr val="0070C0"/>
              </a:solidFill>
            </a:endParaRPr>
          </a:p>
          <a:p>
            <a:pPr algn="just"/>
            <a:r>
              <a:rPr lang="el-GR" b="1" dirty="0">
                <a:solidFill>
                  <a:srgbClr val="0070C0"/>
                </a:solidFill>
              </a:rPr>
              <a:t>η πρώτη υπόθεση που δικάστηκε από το ΔΠΔ, </a:t>
            </a:r>
            <a:r>
              <a:rPr lang="el-GR" dirty="0">
                <a:solidFill>
                  <a:srgbClr val="0070C0"/>
                </a:solidFill>
              </a:rPr>
              <a:t>θα μπορούσε να ήταν μια ιδανική ευκαιρία για να δοκιμαστεί η χρήση των νέων διατάξεων περί δικαιοσύνης για το φύλο, αλλά προς λύπη των φεμινιστριών , η εισαγγελία δεν συμπεριέλαβε την κατηγορία της σεξουαλικής βίας στο κατηγορητήριο κατά του </a:t>
            </a:r>
            <a:r>
              <a:rPr lang="el-GR" dirty="0" err="1">
                <a:solidFill>
                  <a:srgbClr val="0070C0"/>
                </a:solidFill>
              </a:rPr>
              <a:t>Λουμπάνγκα</a:t>
            </a:r>
            <a:r>
              <a:rPr lang="el-GR" dirty="0">
                <a:solidFill>
                  <a:srgbClr val="0070C0"/>
                </a:solidFill>
              </a:rPr>
              <a:t>. Στην πραγματικότητα, ο </a:t>
            </a:r>
            <a:r>
              <a:rPr lang="el-GR" dirty="0" err="1">
                <a:solidFill>
                  <a:srgbClr val="0070C0"/>
                </a:solidFill>
              </a:rPr>
              <a:t>Lubanga</a:t>
            </a:r>
            <a:r>
              <a:rPr lang="el-GR" dirty="0">
                <a:solidFill>
                  <a:srgbClr val="0070C0"/>
                </a:solidFill>
              </a:rPr>
              <a:t> είχε κατηγορηθεί μόνο για τα εγκλήματα της στρατολόγησης παιδιών ( αγόρια και κορίτσια)  </a:t>
            </a:r>
            <a:r>
              <a:rPr lang="el-GR" b="1" dirty="0">
                <a:solidFill>
                  <a:srgbClr val="0070C0"/>
                </a:solidFill>
              </a:rPr>
              <a:t>κάτω</a:t>
            </a:r>
            <a:r>
              <a:rPr lang="el-GR" dirty="0">
                <a:solidFill>
                  <a:srgbClr val="0070C0"/>
                </a:solidFill>
              </a:rPr>
              <a:t> των 15 ετών και χρήσης τους στη μάχη στην Ρουάντα . Σε αυτή την περίπτωση, η εισαγγελία έδωσε προτεραιότητα στις κατηγορίες για χρησιμοποίηση των παιδιών - στρατιωτών για να στείλει ένα μήνυμα ότι το διεθνές δίκαιο θεωρεί τη στράτευση παιδιών ως σοβαρό έγκλημα, χωρίς  ωστόσο να καταδείξει το σκέλος της </a:t>
            </a:r>
            <a:r>
              <a:rPr lang="el-GR" dirty="0" err="1">
                <a:solidFill>
                  <a:srgbClr val="0070C0"/>
                </a:solidFill>
              </a:rPr>
              <a:t>έμφυλης</a:t>
            </a:r>
            <a:r>
              <a:rPr lang="el-GR" dirty="0">
                <a:solidFill>
                  <a:srgbClr val="0070C0"/>
                </a:solidFill>
              </a:rPr>
              <a:t> βίας. </a:t>
            </a:r>
          </a:p>
          <a:p>
            <a:pPr algn="just"/>
            <a:endParaRPr lang="en-US" dirty="0">
              <a:solidFill>
                <a:srgbClr val="7030A0"/>
              </a:solidFill>
            </a:endParaRPr>
          </a:p>
          <a:p>
            <a:pPr algn="just"/>
            <a:endParaRPr lang="en-US" dirty="0">
              <a:solidFill>
                <a:srgbClr val="7030A0"/>
              </a:solidFill>
            </a:endParaRPr>
          </a:p>
          <a:p>
            <a:pPr algn="just"/>
            <a:endParaRPr lang="el-GR" dirty="0">
              <a:solidFill>
                <a:srgbClr val="7030A0"/>
              </a:solidFill>
            </a:endParaRPr>
          </a:p>
        </p:txBody>
      </p:sp>
    </p:spTree>
    <p:extLst>
      <p:ext uri="{BB962C8B-B14F-4D97-AF65-F5344CB8AC3E}">
        <p14:creationId xmlns:p14="http://schemas.microsoft.com/office/powerpoint/2010/main" val="1652671341"/>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FA852E-0B4D-ECAC-99DA-FD6C1BD8509E}"/>
              </a:ext>
            </a:extLst>
          </p:cNvPr>
          <p:cNvSpPr>
            <a:spLocks noGrp="1"/>
          </p:cNvSpPr>
          <p:nvPr>
            <p:ph type="title"/>
          </p:nvPr>
        </p:nvSpPr>
        <p:spPr>
          <a:xfrm>
            <a:off x="2264152" y="306333"/>
            <a:ext cx="8911687" cy="1280890"/>
          </a:xfrm>
        </p:spPr>
        <p:txBody>
          <a:bodyPr>
            <a:normAutofit/>
          </a:bodyPr>
          <a:lstStyle/>
          <a:p>
            <a:r>
              <a:rPr lang="el-GR" sz="3200" b="1" dirty="0">
                <a:solidFill>
                  <a:srgbClr val="0070C0"/>
                </a:solidFill>
              </a:rPr>
              <a:t>ΑΝΤΙ ΕΠΙΛΟΓΟΥ </a:t>
            </a:r>
          </a:p>
        </p:txBody>
      </p:sp>
      <p:sp>
        <p:nvSpPr>
          <p:cNvPr id="3" name="Θέση περιεχομένου 2">
            <a:extLst>
              <a:ext uri="{FF2B5EF4-FFF2-40B4-BE49-F238E27FC236}">
                <a16:creationId xmlns:a16="http://schemas.microsoft.com/office/drawing/2014/main" id="{5DA6C407-0086-3CD7-71BC-B1B70E51D1F4}"/>
              </a:ext>
            </a:extLst>
          </p:cNvPr>
          <p:cNvSpPr>
            <a:spLocks noGrp="1"/>
          </p:cNvSpPr>
          <p:nvPr>
            <p:ph idx="1"/>
          </p:nvPr>
        </p:nvSpPr>
        <p:spPr>
          <a:xfrm>
            <a:off x="1715784" y="1075361"/>
            <a:ext cx="10274158" cy="5048037"/>
          </a:xfrm>
        </p:spPr>
        <p:txBody>
          <a:bodyPr>
            <a:noAutofit/>
          </a:bodyPr>
          <a:lstStyle/>
          <a:p>
            <a:pPr algn="just" fontAlgn="base">
              <a:lnSpc>
                <a:spcPct val="106000"/>
              </a:lnSpc>
              <a:spcBef>
                <a:spcPts val="750"/>
              </a:spcBef>
              <a:spcAft>
                <a:spcPts val="750"/>
              </a:spcAft>
            </a:pPr>
            <a:r>
              <a:rPr lang="el-GR" sz="1600" dirty="0">
                <a:solidFill>
                  <a:srgbClr val="0070C0"/>
                </a:solidFill>
                <a:effectLst/>
                <a:ea typeface="Times New Roman" panose="02020603050405020304" pitchFamily="18" charset="0"/>
                <a:cs typeface="Times New Roman" panose="02020603050405020304" pitchFamily="18" charset="0"/>
              </a:rPr>
              <a:t>Ο Δικηγορικός </a:t>
            </a:r>
            <a:r>
              <a:rPr lang="el-GR" sz="1600" b="1" dirty="0">
                <a:solidFill>
                  <a:srgbClr val="0070C0"/>
                </a:solidFill>
                <a:effectLst/>
                <a:ea typeface="Times New Roman" panose="02020603050405020304" pitchFamily="18" charset="0"/>
                <a:cs typeface="Times New Roman" panose="02020603050405020304" pitchFamily="18" charset="0"/>
              </a:rPr>
              <a:t>Σύλλογος Αθηνών</a:t>
            </a:r>
            <a:r>
              <a:rPr lang="el-GR" sz="1600" dirty="0">
                <a:solidFill>
                  <a:srgbClr val="0070C0"/>
                </a:solidFill>
                <a:effectLst/>
                <a:ea typeface="Times New Roman" panose="02020603050405020304" pitchFamily="18" charset="0"/>
                <a:cs typeface="Times New Roman" panose="02020603050405020304" pitchFamily="18" charset="0"/>
              </a:rPr>
              <a:t>, </a:t>
            </a:r>
            <a:r>
              <a:rPr lang="el-GR" sz="1600" b="1" dirty="0">
                <a:solidFill>
                  <a:srgbClr val="0070C0"/>
                </a:solidFill>
                <a:effectLst/>
                <a:ea typeface="Times New Roman" panose="02020603050405020304" pitchFamily="18" charset="0"/>
                <a:cs typeface="Times New Roman" panose="02020603050405020304" pitchFamily="18" charset="0"/>
              </a:rPr>
              <a:t> το 2022</a:t>
            </a:r>
            <a:r>
              <a:rPr lang="el-GR" sz="1600" dirty="0">
                <a:solidFill>
                  <a:srgbClr val="0070C0"/>
                </a:solidFill>
                <a:effectLst/>
                <a:ea typeface="Times New Roman" panose="02020603050405020304" pitchFamily="18" charset="0"/>
                <a:cs typeface="Times New Roman" panose="02020603050405020304" pitchFamily="18" charset="0"/>
              </a:rPr>
              <a:t>  </a:t>
            </a:r>
            <a:r>
              <a:rPr lang="el-GR" sz="1600" b="1" dirty="0">
                <a:solidFill>
                  <a:srgbClr val="0070C0"/>
                </a:solidFill>
                <a:effectLst/>
                <a:ea typeface="Times New Roman" panose="02020603050405020304" pitchFamily="18" charset="0"/>
                <a:cs typeface="Times New Roman" panose="02020603050405020304" pitchFamily="18" charset="0"/>
              </a:rPr>
              <a:t>υπέγραψε Πρωτόκολλο Συνεργασίας </a:t>
            </a:r>
            <a:r>
              <a:rPr lang="el-GR" sz="1600" dirty="0">
                <a:solidFill>
                  <a:srgbClr val="0070C0"/>
                </a:solidFill>
                <a:effectLst/>
                <a:ea typeface="Times New Roman" panose="02020603050405020304" pitchFamily="18" charset="0"/>
                <a:cs typeface="Times New Roman" panose="02020603050405020304" pitchFamily="18" charset="0"/>
              </a:rPr>
              <a:t>με τη Γενική Γραμματεία Δημογραφικής και Οικογενειακής Πολιτικής και Ισότητας των Φύλων (ΓΓΔΟΠΙΦ) ως και με το Κέντρο Ερευνών για Θέματα Ισότητας (ΚΕΘΙ), για την παροχή νομικών υπηρεσιών και νομικής βοήθειας (LEGAL AID) σε γυναίκες θύματα </a:t>
            </a:r>
            <a:r>
              <a:rPr lang="el-GR" sz="1600" dirty="0" err="1">
                <a:solidFill>
                  <a:srgbClr val="0070C0"/>
                </a:solidFill>
                <a:effectLst/>
                <a:ea typeface="Times New Roman" panose="02020603050405020304" pitchFamily="18" charset="0"/>
                <a:cs typeface="Times New Roman" panose="02020603050405020304" pitchFamily="18" charset="0"/>
              </a:rPr>
              <a:t>έμφυλης</a:t>
            </a:r>
            <a:r>
              <a:rPr lang="el-GR" sz="1600" dirty="0">
                <a:solidFill>
                  <a:srgbClr val="0070C0"/>
                </a:solidFill>
                <a:effectLst/>
                <a:ea typeface="Times New Roman" panose="02020603050405020304" pitchFamily="18" charset="0"/>
                <a:cs typeface="Times New Roman" panose="02020603050405020304" pitchFamily="18" charset="0"/>
              </a:rPr>
              <a:t> βίας. Το πρόγραμμα αυτό λειτουργεί,  με χρηματοδότηση του ΕΣΠΑ. Απαιτεί ως εκ τούτου μια γραφειοκρατική η αλήθεια είναι προδικασία , ήτοι   χρειάζεται  παραπεμπτικό από νομικό σύμβουλο της δομής φιλοξενίας ή του οικείου δήμου όπου κατοικεί το θύμα , στο οποίο παραπεμπτικό  καταγράφεται η ενδεδειγμένη  δικαστική ενέργεια , εν συνεχεία της διορίζεται δικηγόρος από τον Σύλλογο. Το πρόγραμμα αυτό είναι ελπιδοφόρο, παρόλη την γραφειοκρατία που απαιτεί, έχει λειτουργήσει στην πράξη, πιλοτικά τρόπον τινά,  αναμφίλεκτα χρήζει περαιτέρω επεξεργασίας, βελτίωσης και αμεσότητας!</a:t>
            </a:r>
            <a:endParaRPr lang="el-GR" sz="1600" dirty="0">
              <a:solidFill>
                <a:srgbClr val="0070C0"/>
              </a:solidFill>
              <a:ea typeface="Times New Roman" panose="02020603050405020304" pitchFamily="18" charset="0"/>
              <a:cs typeface="Arial" panose="020B0604020202020204" pitchFamily="34" charset="0"/>
            </a:endParaRPr>
          </a:p>
          <a:p>
            <a:pPr algn="just" fontAlgn="base">
              <a:lnSpc>
                <a:spcPct val="106000"/>
              </a:lnSpc>
              <a:spcBef>
                <a:spcPts val="750"/>
              </a:spcBef>
              <a:spcAft>
                <a:spcPts val="750"/>
              </a:spcAft>
            </a:pPr>
            <a:r>
              <a:rPr lang="el-GR" sz="1600" dirty="0">
                <a:solidFill>
                  <a:srgbClr val="0070C0"/>
                </a:solidFill>
                <a:effectLst/>
                <a:ea typeface="Times New Roman" panose="02020603050405020304" pitchFamily="18" charset="0"/>
              </a:rPr>
              <a:t>Ομοίως και στην ίδια γραμμή ο </a:t>
            </a:r>
            <a:r>
              <a:rPr lang="el-GR" sz="1600" b="1" dirty="0">
                <a:solidFill>
                  <a:srgbClr val="0070C0"/>
                </a:solidFill>
                <a:effectLst/>
                <a:ea typeface="Times New Roman" panose="02020603050405020304" pitchFamily="18" charset="0"/>
              </a:rPr>
              <a:t>Δικηγορικός Σύλλογος Πειραιά</a:t>
            </a:r>
            <a:r>
              <a:rPr lang="el-GR" sz="1600" dirty="0">
                <a:solidFill>
                  <a:srgbClr val="0070C0"/>
                </a:solidFill>
                <a:effectLst/>
                <a:ea typeface="Times New Roman" panose="02020603050405020304" pitchFamily="18" charset="0"/>
              </a:rPr>
              <a:t> υπέγραψε πρωτόκολλο συνεργασίας με την Γενική Γραμματεία Δημογραφικής και Οικογενειακής Πολιτικής και Ισότητας των Φύλων του Υπουργείου Εσωτερικών για παροχή νομικών υπηρεσιών και νομικής βοήθειας (</a:t>
            </a:r>
            <a:r>
              <a:rPr lang="el-GR" sz="1600" dirty="0" err="1">
                <a:solidFill>
                  <a:srgbClr val="0070C0"/>
                </a:solidFill>
                <a:effectLst/>
                <a:ea typeface="Times New Roman" panose="02020603050405020304" pitchFamily="18" charset="0"/>
              </a:rPr>
              <a:t>legal</a:t>
            </a:r>
            <a:r>
              <a:rPr lang="el-GR" sz="1600" dirty="0">
                <a:solidFill>
                  <a:srgbClr val="0070C0"/>
                </a:solidFill>
                <a:effectLst/>
                <a:ea typeface="Times New Roman" panose="02020603050405020304" pitchFamily="18" charset="0"/>
              </a:rPr>
              <a:t> </a:t>
            </a:r>
            <a:r>
              <a:rPr lang="el-GR" sz="1600" dirty="0" err="1">
                <a:solidFill>
                  <a:srgbClr val="0070C0"/>
                </a:solidFill>
                <a:effectLst/>
                <a:ea typeface="Times New Roman" panose="02020603050405020304" pitchFamily="18" charset="0"/>
              </a:rPr>
              <a:t>aid</a:t>
            </a:r>
            <a:r>
              <a:rPr lang="el-GR" sz="1600" dirty="0">
                <a:solidFill>
                  <a:srgbClr val="0070C0"/>
                </a:solidFill>
                <a:effectLst/>
                <a:ea typeface="Times New Roman" panose="02020603050405020304" pitchFamily="18" charset="0"/>
              </a:rPr>
              <a:t>) σε γυναίκες θύματα </a:t>
            </a:r>
            <a:r>
              <a:rPr lang="el-GR" sz="1600" dirty="0" err="1">
                <a:solidFill>
                  <a:srgbClr val="0070C0"/>
                </a:solidFill>
                <a:effectLst/>
                <a:ea typeface="Times New Roman" panose="02020603050405020304" pitchFamily="18" charset="0"/>
              </a:rPr>
              <a:t>έμφυλης</a:t>
            </a:r>
            <a:r>
              <a:rPr lang="el-GR" sz="1600" dirty="0">
                <a:solidFill>
                  <a:srgbClr val="0070C0"/>
                </a:solidFill>
                <a:effectLst/>
                <a:ea typeface="Times New Roman" panose="02020603050405020304" pitchFamily="18" charset="0"/>
              </a:rPr>
              <a:t> βίας. </a:t>
            </a:r>
          </a:p>
          <a:p>
            <a:pPr algn="just">
              <a:spcBef>
                <a:spcPts val="500"/>
              </a:spcBef>
              <a:spcAft>
                <a:spcPts val="2250"/>
              </a:spcAft>
            </a:pPr>
            <a:r>
              <a:rPr lang="el-GR" sz="1600" dirty="0">
                <a:solidFill>
                  <a:srgbClr val="0070C0"/>
                </a:solidFill>
              </a:rPr>
              <a:t>Σήμερα, όσο ποτέ επισημαίνεται η αναγκαιότητα νομικής αναγνώρισης του όρου</a:t>
            </a:r>
            <a:r>
              <a:rPr lang="el-GR" sz="1600" b="1" dirty="0">
                <a:solidFill>
                  <a:srgbClr val="0070C0"/>
                </a:solidFill>
              </a:rPr>
              <a:t> </a:t>
            </a:r>
            <a:r>
              <a:rPr lang="el-GR" sz="1600" b="1" dirty="0" err="1">
                <a:solidFill>
                  <a:srgbClr val="0070C0"/>
                </a:solidFill>
              </a:rPr>
              <a:t>γυναικτονία</a:t>
            </a:r>
            <a:r>
              <a:rPr lang="el-GR" sz="1600" b="1" dirty="0">
                <a:solidFill>
                  <a:srgbClr val="0070C0"/>
                </a:solidFill>
              </a:rPr>
              <a:t> </a:t>
            </a:r>
            <a:r>
              <a:rPr lang="el-GR" sz="1600" dirty="0">
                <a:solidFill>
                  <a:srgbClr val="0070C0"/>
                </a:solidFill>
              </a:rPr>
              <a:t>, αλλά και θέσπισης ενιαίας Ευρωπαϊκής Οδηγίας όσο και ειδικού νομοθετικού πλαισίου για τα αδικήματα της </a:t>
            </a:r>
            <a:r>
              <a:rPr lang="el-GR" sz="1800" b="1" dirty="0">
                <a:solidFill>
                  <a:srgbClr val="0070C0"/>
                </a:solidFill>
                <a:effectLst/>
                <a:latin typeface="inherit"/>
                <a:ea typeface="Times New Roman" panose="02020603050405020304" pitchFamily="18" charset="0"/>
                <a:cs typeface="Helvetica" panose="020B0604020202020204" pitchFamily="34" charset="0"/>
              </a:rPr>
              <a:t>σοβαρότερης και πιο επίμονης παραβίασης των ανθρωπίνων δικαιωμάτων στην ιστορία του ανθρώπου.</a:t>
            </a:r>
            <a:endParaRPr lang="el-GR" sz="1600" dirty="0">
              <a:solidFill>
                <a:srgbClr val="0070C0"/>
              </a:solidFill>
            </a:endParaRPr>
          </a:p>
        </p:txBody>
      </p:sp>
    </p:spTree>
    <p:extLst>
      <p:ext uri="{BB962C8B-B14F-4D97-AF65-F5344CB8AC3E}">
        <p14:creationId xmlns:p14="http://schemas.microsoft.com/office/powerpoint/2010/main" val="305046839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6A04BB-52AE-C224-9D63-170E734E07CE}"/>
              </a:ext>
            </a:extLst>
          </p:cNvPr>
          <p:cNvSpPr>
            <a:spLocks noGrp="1"/>
          </p:cNvSpPr>
          <p:nvPr>
            <p:ph type="title"/>
          </p:nvPr>
        </p:nvSpPr>
        <p:spPr>
          <a:xfrm>
            <a:off x="2336071" y="2863876"/>
            <a:ext cx="8911687" cy="1280890"/>
          </a:xfrm>
        </p:spPr>
        <p:txBody>
          <a:bodyPr/>
          <a:lstStyle/>
          <a:p>
            <a:pPr algn="ctr"/>
            <a:r>
              <a:rPr lang="el-GR" dirty="0">
                <a:solidFill>
                  <a:srgbClr val="0070C0"/>
                </a:solidFill>
              </a:rPr>
              <a:t>Σας  ευχαριστώ ! </a:t>
            </a:r>
            <a:br>
              <a:rPr lang="el-GR" dirty="0">
                <a:solidFill>
                  <a:srgbClr val="0070C0"/>
                </a:solidFill>
              </a:rPr>
            </a:br>
            <a:endParaRPr lang="el-GR" dirty="0"/>
          </a:p>
        </p:txBody>
      </p:sp>
    </p:spTree>
    <p:extLst>
      <p:ext uri="{BB962C8B-B14F-4D97-AF65-F5344CB8AC3E}">
        <p14:creationId xmlns:p14="http://schemas.microsoft.com/office/powerpoint/2010/main" val="3044461609"/>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6269E-DA57-D3AA-BFF7-4C3B4D00D7DA}"/>
              </a:ext>
            </a:extLst>
          </p:cNvPr>
          <p:cNvSpPr>
            <a:spLocks noGrp="1"/>
          </p:cNvSpPr>
          <p:nvPr>
            <p:ph type="title"/>
          </p:nvPr>
        </p:nvSpPr>
        <p:spPr>
          <a:xfrm>
            <a:off x="2592925" y="624110"/>
            <a:ext cx="8911687" cy="910776"/>
          </a:xfrm>
        </p:spPr>
        <p:txBody>
          <a:bodyPr/>
          <a:lstStyle/>
          <a:p>
            <a:r>
              <a:rPr lang="el-GR" b="1" dirty="0">
                <a:solidFill>
                  <a:srgbClr val="0070C0"/>
                </a:solidFill>
              </a:rPr>
              <a:t>ΕΝΔΟΟΙΚΟΓΕΝΕΙΑΚΗ  ΒΙΑ </a:t>
            </a:r>
          </a:p>
        </p:txBody>
      </p:sp>
      <p:sp>
        <p:nvSpPr>
          <p:cNvPr id="3" name="Θέση περιεχομένου 2">
            <a:extLst>
              <a:ext uri="{FF2B5EF4-FFF2-40B4-BE49-F238E27FC236}">
                <a16:creationId xmlns:a16="http://schemas.microsoft.com/office/drawing/2014/main" id="{9D7C7738-D2C7-106F-BF4C-BC38B68E02E5}"/>
              </a:ext>
            </a:extLst>
          </p:cNvPr>
          <p:cNvSpPr>
            <a:spLocks noGrp="1"/>
          </p:cNvSpPr>
          <p:nvPr>
            <p:ph idx="1"/>
          </p:nvPr>
        </p:nvSpPr>
        <p:spPr>
          <a:xfrm>
            <a:off x="2229984" y="1534886"/>
            <a:ext cx="8915400" cy="2394857"/>
          </a:xfrm>
        </p:spPr>
        <p:txBody>
          <a:bodyPr>
            <a:normAutofit/>
          </a:bodyPr>
          <a:lstStyle/>
          <a:p>
            <a:pPr algn="just"/>
            <a:r>
              <a:rPr lang="el-GR" dirty="0">
                <a:solidFill>
                  <a:srgbClr val="0070C0"/>
                </a:solidFill>
                <a:effectLst/>
                <a:ea typeface="Times New Roman" panose="02020603050405020304" pitchFamily="18" charset="0"/>
                <a:cs typeface="Times New Roman" panose="02020603050405020304" pitchFamily="18" charset="0"/>
              </a:rPr>
              <a:t>Ένα μεγάλο κεφάλαιο της έμφυλης βίας είναι η </a:t>
            </a:r>
            <a:r>
              <a:rPr lang="el-GR" b="1" u="none" strike="noStrike" dirty="0">
                <a:solidFill>
                  <a:srgbClr val="0070C0"/>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ενδοοικογενειακή βία</a:t>
            </a:r>
            <a:r>
              <a:rPr lang="el-GR" dirty="0">
                <a:solidFill>
                  <a:srgbClr val="0070C0"/>
                </a:solidFill>
                <a:effectLst/>
                <a:ea typeface="Times New Roman" panose="02020603050405020304" pitchFamily="18" charset="0"/>
                <a:cs typeface="Times New Roman" panose="02020603050405020304" pitchFamily="18" charset="0"/>
              </a:rPr>
              <a:t>, καθώς αποτελεί μια από τις πιο διαδεδομένες μορφές έμφυλης βίας, παγκοσμίως. Πρόκειται για (λεκτική, ψυχολογική/συναισθηματική, σωματική, σεξουαλική, οικονομική) κακοποίηση ή απειλή βίας, που ασκείται μεταξύ (πρώην ή νυν) συζύγων, συντρόφων</a:t>
            </a:r>
            <a:r>
              <a:rPr lang="el-GR" dirty="0">
                <a:solidFill>
                  <a:srgbClr val="0070C0"/>
                </a:solidFill>
                <a:ea typeface="Times New Roman" panose="02020603050405020304" pitchFamily="18" charset="0"/>
                <a:cs typeface="Times New Roman" panose="02020603050405020304" pitchFamily="18" charset="0"/>
              </a:rPr>
              <a:t>, </a:t>
            </a:r>
            <a:r>
              <a:rPr lang="el-GR" dirty="0">
                <a:solidFill>
                  <a:srgbClr val="0070C0"/>
                </a:solidFill>
                <a:effectLst/>
                <a:ea typeface="Times New Roman" panose="02020603050405020304" pitchFamily="18" charset="0"/>
                <a:cs typeface="Times New Roman" panose="02020603050405020304" pitchFamily="18" charset="0"/>
              </a:rPr>
              <a:t>μερών του συμφώνου συμβίωσης, ή μεταξύ άλλων μελών μιας οικογένειας.</a:t>
            </a:r>
            <a:endParaRPr lang="el-GR" dirty="0">
              <a:solidFill>
                <a:srgbClr val="0070C0"/>
              </a:solidFill>
              <a:effectLst/>
              <a:ea typeface="Calibri" panose="020F0502020204030204" pitchFamily="34" charset="0"/>
              <a:cs typeface="Times New Roman" panose="02020603050405020304" pitchFamily="18" charset="0"/>
            </a:endParaRPr>
          </a:p>
          <a:p>
            <a:pPr algn="just"/>
            <a:endParaRPr lang="el-GR" dirty="0">
              <a:solidFill>
                <a:srgbClr val="0070C0"/>
              </a:solidFill>
            </a:endParaRPr>
          </a:p>
        </p:txBody>
      </p:sp>
      <p:pic>
        <p:nvPicPr>
          <p:cNvPr id="4" name="Picture 2" descr="Côte d'Ivoire: Des niveaux élevés de violence de genre persistent - Gender  Links">
            <a:extLst>
              <a:ext uri="{FF2B5EF4-FFF2-40B4-BE49-F238E27FC236}">
                <a16:creationId xmlns:a16="http://schemas.microsoft.com/office/drawing/2014/main" id="{752BF2F4-461E-905F-3CCE-77F2DFD3C36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81695" y="4247695"/>
            <a:ext cx="2610305" cy="2610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082195"/>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Διάγραμμα 4">
            <a:extLst>
              <a:ext uri="{FF2B5EF4-FFF2-40B4-BE49-F238E27FC236}">
                <a16:creationId xmlns:a16="http://schemas.microsoft.com/office/drawing/2014/main" id="{D7A13ED9-A244-D2B1-840E-8B15382B6792}"/>
              </a:ext>
            </a:extLst>
          </p:cNvPr>
          <p:cNvGraphicFramePr/>
          <p:nvPr>
            <p:extLst>
              <p:ext uri="{D42A27DB-BD31-4B8C-83A1-F6EECF244321}">
                <p14:modId xmlns:p14="http://schemas.microsoft.com/office/powerpoint/2010/main" val="3804672696"/>
              </p:ext>
            </p:extLst>
          </p:nvPr>
        </p:nvGraphicFramePr>
        <p:xfrm>
          <a:off x="1705429" y="530319"/>
          <a:ext cx="7253514" cy="54894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Τίτλος 1">
            <a:extLst>
              <a:ext uri="{FF2B5EF4-FFF2-40B4-BE49-F238E27FC236}">
                <a16:creationId xmlns:a16="http://schemas.microsoft.com/office/drawing/2014/main" id="{131E1A4E-843E-4F89-4360-C3D690353024}"/>
              </a:ext>
            </a:extLst>
          </p:cNvPr>
          <p:cNvSpPr txBox="1">
            <a:spLocks/>
          </p:cNvSpPr>
          <p:nvPr/>
        </p:nvSpPr>
        <p:spPr>
          <a:xfrm>
            <a:off x="3754819" y="2714228"/>
            <a:ext cx="2893475" cy="63264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l-GR" sz="2800" b="1" dirty="0">
                <a:solidFill>
                  <a:srgbClr val="7030A0"/>
                </a:solidFill>
                <a:ea typeface="Times New Roman" panose="02020603050405020304" pitchFamily="18" charset="0"/>
                <a:cs typeface="Times New Roman" panose="02020603050405020304" pitchFamily="18" charset="0"/>
              </a:rPr>
              <a:t>7 ΜΟΡΦΕΣ ΒΙΑΣ</a:t>
            </a:r>
            <a:br>
              <a:rPr lang="el-GR" sz="2800" b="1" dirty="0">
                <a:solidFill>
                  <a:srgbClr val="7030A0"/>
                </a:solidFill>
                <a:ea typeface="Calibri" panose="020F0502020204030204" pitchFamily="34" charset="0"/>
                <a:cs typeface="Times New Roman" panose="02020603050405020304" pitchFamily="18" charset="0"/>
              </a:rPr>
            </a:br>
            <a:endParaRPr lang="el-GR" sz="2800" b="1" dirty="0">
              <a:solidFill>
                <a:srgbClr val="7030A0"/>
              </a:solidFill>
            </a:endParaRPr>
          </a:p>
        </p:txBody>
      </p:sp>
    </p:spTree>
    <p:extLst>
      <p:ext uri="{BB962C8B-B14F-4D97-AF65-F5344CB8AC3E}">
        <p14:creationId xmlns:p14="http://schemas.microsoft.com/office/powerpoint/2010/main" val="362096141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465172-C21A-705B-CF00-9C4A3DD018A8}"/>
              </a:ext>
            </a:extLst>
          </p:cNvPr>
          <p:cNvSpPr>
            <a:spLocks noGrp="1"/>
          </p:cNvSpPr>
          <p:nvPr>
            <p:ph type="title"/>
          </p:nvPr>
        </p:nvSpPr>
        <p:spPr>
          <a:xfrm>
            <a:off x="1687286" y="168412"/>
            <a:ext cx="10178143" cy="1280890"/>
          </a:xfrm>
        </p:spPr>
        <p:txBody>
          <a:bodyPr>
            <a:noAutofit/>
          </a:bodyPr>
          <a:lstStyle/>
          <a:p>
            <a:pPr algn="ctr"/>
            <a:r>
              <a:rPr lang="el-GR" dirty="0">
                <a:solidFill>
                  <a:srgbClr val="0070C0"/>
                </a:solidFill>
                <a:ea typeface="Times New Roman" panose="02020603050405020304" pitchFamily="18" charset="0"/>
                <a:cs typeface="Times New Roman" panose="02020603050405020304" pitchFamily="18" charset="0"/>
              </a:rPr>
              <a:t>Π</a:t>
            </a:r>
            <a:r>
              <a:rPr lang="el-GR" dirty="0">
                <a:solidFill>
                  <a:srgbClr val="0070C0"/>
                </a:solidFill>
                <a:effectLst/>
                <a:ea typeface="Times New Roman" panose="02020603050405020304" pitchFamily="18" charset="0"/>
                <a:cs typeface="Times New Roman" panose="02020603050405020304" pitchFamily="18" charset="0"/>
              </a:rPr>
              <a:t>αράγοντες που συμβάλλουν στη βία λόγω φύλου</a:t>
            </a:r>
            <a:br>
              <a:rPr lang="el-GR" dirty="0">
                <a:solidFill>
                  <a:srgbClr val="0070C0"/>
                </a:solidFill>
                <a:effectLst/>
                <a:ea typeface="Calibri" panose="020F0502020204030204" pitchFamily="34" charset="0"/>
                <a:cs typeface="Times New Roman" panose="02020603050405020304" pitchFamily="18" charset="0"/>
              </a:rPr>
            </a:br>
            <a:endParaRPr lang="el-GR" dirty="0">
              <a:solidFill>
                <a:srgbClr val="0070C0"/>
              </a:solidFill>
            </a:endParaRPr>
          </a:p>
        </p:txBody>
      </p:sp>
      <p:pic>
        <p:nvPicPr>
          <p:cNvPr id="1028" name="Picture 4" descr="Questions de genre, un manuel pour aborder la violence fondée sur le genre  affectant les jeunes">
            <a:hlinkClick r:id="rId3"/>
            <a:extLst>
              <a:ext uri="{FF2B5EF4-FFF2-40B4-BE49-F238E27FC236}">
                <a16:creationId xmlns:a16="http://schemas.microsoft.com/office/drawing/2014/main" id="{3463E8E2-AE30-867E-428A-B621CF5FA6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6961" y="1904999"/>
            <a:ext cx="3776209" cy="350369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635AD3D-5844-C753-D181-5BF670E7EC49}"/>
              </a:ext>
            </a:extLst>
          </p:cNvPr>
          <p:cNvSpPr txBox="1"/>
          <p:nvPr/>
        </p:nvSpPr>
        <p:spPr>
          <a:xfrm>
            <a:off x="7446961" y="5216492"/>
            <a:ext cx="6096000"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sng" strike="noStrike" cap="none" normalizeH="0" baseline="0" dirty="0">
                <a:ln>
                  <a:noFill/>
                </a:ln>
                <a:solidFill>
                  <a:srgbClr val="5F6368"/>
                </a:solidFill>
                <a:effectLst/>
                <a:latin typeface="Roboto" panose="02000000000000000000" pitchFamily="2" charset="0"/>
              </a:rPr>
              <a:t> </a:t>
            </a:r>
            <a:r>
              <a:rPr lang="el-GR" altLang="el-GR" u="sng" dirty="0">
                <a:solidFill>
                  <a:srgbClr val="5F6368"/>
                </a:solidFill>
                <a:latin typeface="Roboto" panose="02000000000000000000" pitchFamily="2"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el-GR" altLang="el-GR" u="sng" dirty="0">
                <a:solidFill>
                  <a:srgbClr val="5F6368"/>
                </a:solidFill>
                <a:latin typeface="Roboto" panose="02000000000000000000" pitchFamily="2" charset="0"/>
              </a:rPr>
              <a:t>The Council of Europe</a:t>
            </a:r>
            <a:r>
              <a:rPr kumimoji="0" lang="el-GR" altLang="el-GR" sz="1600" b="0" i="0" u="none" strike="noStrike" cap="none" normalizeH="0" baseline="0" dirty="0">
                <a:ln>
                  <a:noFill/>
                </a:ln>
                <a:solidFill>
                  <a:schemeClr val="tx1"/>
                </a:solidFill>
                <a:effectLst/>
              </a:rPr>
              <a:t> </a:t>
            </a:r>
            <a:endParaRPr lang="el-GR" dirty="0"/>
          </a:p>
        </p:txBody>
      </p:sp>
      <p:graphicFrame>
        <p:nvGraphicFramePr>
          <p:cNvPr id="7" name="Διάγραμμα 6">
            <a:extLst>
              <a:ext uri="{FF2B5EF4-FFF2-40B4-BE49-F238E27FC236}">
                <a16:creationId xmlns:a16="http://schemas.microsoft.com/office/drawing/2014/main" id="{28F7F96C-50AB-84B1-4F2E-05D330DB35E7}"/>
              </a:ext>
            </a:extLst>
          </p:cNvPr>
          <p:cNvGraphicFramePr/>
          <p:nvPr>
            <p:extLst>
              <p:ext uri="{D42A27DB-BD31-4B8C-83A1-F6EECF244321}">
                <p14:modId xmlns:p14="http://schemas.microsoft.com/office/powerpoint/2010/main" val="3860910691"/>
              </p:ext>
            </p:extLst>
          </p:nvPr>
        </p:nvGraphicFramePr>
        <p:xfrm>
          <a:off x="326571" y="1119966"/>
          <a:ext cx="6716486" cy="474285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141232156"/>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CF137-D4C6-E730-A2A1-C51D3CAD6E21}"/>
              </a:ext>
            </a:extLst>
          </p:cNvPr>
          <p:cNvSpPr>
            <a:spLocks noGrp="1"/>
          </p:cNvSpPr>
          <p:nvPr>
            <p:ph type="title"/>
          </p:nvPr>
        </p:nvSpPr>
        <p:spPr>
          <a:xfrm>
            <a:off x="2538604" y="126169"/>
            <a:ext cx="8911687" cy="1280890"/>
          </a:xfrm>
        </p:spPr>
        <p:txBody>
          <a:bodyPr>
            <a:normAutofit fontScale="90000"/>
          </a:bodyPr>
          <a:lstStyle/>
          <a:p>
            <a:r>
              <a:rPr lang="el-GR" sz="3600" dirty="0">
                <a:solidFill>
                  <a:srgbClr val="0070C0"/>
                </a:solidFill>
                <a:effectLst/>
                <a:ea typeface="Times New Roman" panose="02020603050405020304" pitchFamily="18" charset="0"/>
                <a:cs typeface="Helvetica" panose="020B0604020202020204" pitchFamily="34" charset="0"/>
              </a:rPr>
              <a:t>Σεξουαλική παρενόχληση και βία στον κυβερνοχώρο</a:t>
            </a:r>
            <a:br>
              <a:rPr lang="el-GR" sz="3600" dirty="0">
                <a:solidFill>
                  <a:srgbClr val="0070C0"/>
                </a:solidFill>
                <a:effectLst/>
                <a:ea typeface="Calibri" panose="020F0502020204030204" pitchFamily="34" charset="0"/>
                <a:cs typeface="Arial" panose="020B0604020202020204" pitchFamily="34" charset="0"/>
              </a:rPr>
            </a:br>
            <a:endParaRPr lang="el-GR" dirty="0">
              <a:solidFill>
                <a:srgbClr val="0070C0"/>
              </a:solidFill>
            </a:endParaRPr>
          </a:p>
        </p:txBody>
      </p:sp>
      <p:sp>
        <p:nvSpPr>
          <p:cNvPr id="3" name="Θέση περιεχομένου 2">
            <a:extLst>
              <a:ext uri="{FF2B5EF4-FFF2-40B4-BE49-F238E27FC236}">
                <a16:creationId xmlns:a16="http://schemas.microsoft.com/office/drawing/2014/main" id="{7370B61A-0B7C-5D05-7581-0B0C8A8EEA22}"/>
              </a:ext>
            </a:extLst>
          </p:cNvPr>
          <p:cNvSpPr>
            <a:spLocks noGrp="1"/>
          </p:cNvSpPr>
          <p:nvPr>
            <p:ph idx="1"/>
          </p:nvPr>
        </p:nvSpPr>
        <p:spPr>
          <a:xfrm>
            <a:off x="2024055" y="1173932"/>
            <a:ext cx="9940783" cy="4547857"/>
          </a:xfrm>
        </p:spPr>
        <p:txBody>
          <a:bodyPr>
            <a:normAutofit fontScale="92500" lnSpcReduction="10000"/>
          </a:bodyPr>
          <a:lstStyle/>
          <a:p>
            <a:pPr algn="just" fontAlgn="ctr">
              <a:lnSpc>
                <a:spcPct val="150000"/>
              </a:lnSpc>
              <a:spcAft>
                <a:spcPts val="800"/>
              </a:spcAft>
            </a:pPr>
            <a:r>
              <a:rPr lang="el-GR" sz="1800" dirty="0">
                <a:solidFill>
                  <a:srgbClr val="0070C0"/>
                </a:solidFill>
                <a:effectLst/>
                <a:ea typeface="Times New Roman" panose="02020603050405020304" pitchFamily="18" charset="0"/>
                <a:cs typeface="Helvetica" panose="020B0604020202020204" pitchFamily="34" charset="0"/>
              </a:rPr>
              <a:t>Η πανδημία του κορονοϊού έχει οδηγήσει σε</a:t>
            </a:r>
            <a:r>
              <a:rPr lang="el-GR" sz="1800" b="1" dirty="0">
                <a:solidFill>
                  <a:srgbClr val="0070C0"/>
                </a:solidFill>
                <a:effectLst/>
                <a:ea typeface="Times New Roman" panose="02020603050405020304" pitchFamily="18" charset="0"/>
                <a:cs typeface="Helvetica" panose="020B0604020202020204" pitchFamily="34" charset="0"/>
              </a:rPr>
              <a:t> δραματική</a:t>
            </a:r>
            <a:r>
              <a:rPr lang="el-GR" sz="1800" dirty="0">
                <a:solidFill>
                  <a:srgbClr val="0070C0"/>
                </a:solidFill>
                <a:effectLst/>
                <a:ea typeface="Times New Roman" panose="02020603050405020304" pitchFamily="18" charset="0"/>
                <a:cs typeface="Helvetica" panose="020B0604020202020204" pitchFamily="34" charset="0"/>
              </a:rPr>
              <a:t> αύξηση της βίας κατά των γυναικών και των ανηλίκων  στα μέσα κοινωνικής δικτύωσης και στο διαδίκτυο γενικότερα. Τον Δεκέμβριο του 2021, οι ευρωβουλευτές ζήτησαν </a:t>
            </a:r>
            <a:r>
              <a:rPr lang="el-GR" sz="1800" dirty="0">
                <a:solidFill>
                  <a:srgbClr val="FB4A18"/>
                </a:solidFill>
                <a:effectLst/>
                <a:ea typeface="Times New Roman" panose="02020603050405020304" pitchFamily="18" charset="0"/>
                <a:cs typeface="Helvetica" panose="020B0604020202020204" pitchFamily="34" charset="0"/>
              </a:rPr>
              <a:t>έναν κοινό ορισμό για την </a:t>
            </a:r>
            <a:r>
              <a:rPr lang="el-GR" sz="1800" dirty="0" err="1">
                <a:solidFill>
                  <a:srgbClr val="FB4A18"/>
                </a:solidFill>
                <a:effectLst/>
                <a:ea typeface="Times New Roman" panose="02020603050405020304" pitchFamily="18" charset="0"/>
                <a:cs typeface="Helvetica" panose="020B0604020202020204" pitchFamily="34" charset="0"/>
              </a:rPr>
              <a:t>έμφυλη</a:t>
            </a:r>
            <a:r>
              <a:rPr lang="el-GR" sz="1800" dirty="0">
                <a:solidFill>
                  <a:srgbClr val="0070C0"/>
                </a:solidFill>
                <a:effectLst/>
                <a:ea typeface="Times New Roman" panose="02020603050405020304" pitchFamily="18" charset="0"/>
                <a:cs typeface="Helvetica" panose="020B0604020202020204" pitchFamily="34" charset="0"/>
              </a:rPr>
              <a:t> βία στον κυβερνοχώρο σε επίπεδο ποινικού δικαίου, καθώς </a:t>
            </a:r>
            <a:r>
              <a:rPr lang="el-GR" sz="1800" b="1" dirty="0">
                <a:solidFill>
                  <a:srgbClr val="0070C0"/>
                </a:solidFill>
                <a:effectLst/>
                <a:ea typeface="Times New Roman" panose="02020603050405020304" pitchFamily="18" charset="0"/>
                <a:cs typeface="Helvetica" panose="020B0604020202020204" pitchFamily="34" charset="0"/>
              </a:rPr>
              <a:t>και εναρμονισμένες ελάχιστες και μέγιστες ποινές</a:t>
            </a:r>
            <a:r>
              <a:rPr lang="el-GR" sz="1800" dirty="0">
                <a:solidFill>
                  <a:srgbClr val="0070C0"/>
                </a:solidFill>
                <a:effectLst/>
                <a:ea typeface="Times New Roman" panose="02020603050405020304" pitchFamily="18" charset="0"/>
                <a:cs typeface="Helvetica" panose="020B0604020202020204" pitchFamily="34" charset="0"/>
              </a:rPr>
              <a:t>. Το αίτημα βασίζεται σε έκθεση του 2016 για τη διαδικτυακή παρενόχληση. Μια </a:t>
            </a:r>
            <a:r>
              <a:rPr lang="el-GR" sz="1800" dirty="0" err="1">
                <a:solidFill>
                  <a:srgbClr val="0070C0"/>
                </a:solidFill>
                <a:effectLst/>
                <a:ea typeface="Times New Roman" panose="02020603050405020304" pitchFamily="18" charset="0"/>
                <a:cs typeface="Helvetica" panose="020B0604020202020204" pitchFamily="34" charset="0"/>
              </a:rPr>
              <a:t>επικαιροποιημένη</a:t>
            </a:r>
            <a:r>
              <a:rPr lang="el-GR" sz="1800" dirty="0">
                <a:solidFill>
                  <a:srgbClr val="0070C0"/>
                </a:solidFill>
                <a:effectLst/>
                <a:ea typeface="Times New Roman" panose="02020603050405020304" pitchFamily="18" charset="0"/>
                <a:cs typeface="Helvetica" panose="020B0604020202020204" pitchFamily="34" charset="0"/>
              </a:rPr>
              <a:t> αντίστοιχη έκθεση, φανταστείτε τί θα καταδείξει !!  </a:t>
            </a:r>
          </a:p>
          <a:p>
            <a:pPr algn="just" fontAlgn="ctr">
              <a:lnSpc>
                <a:spcPct val="150000"/>
              </a:lnSpc>
              <a:spcAft>
                <a:spcPts val="800"/>
              </a:spcAft>
            </a:pPr>
            <a:r>
              <a:rPr lang="el-GR" sz="1800" dirty="0">
                <a:solidFill>
                  <a:srgbClr val="0070C0"/>
                </a:solidFill>
                <a:effectLst/>
                <a:ea typeface="Times New Roman" panose="02020603050405020304" pitchFamily="18" charset="0"/>
                <a:cs typeface="Helvetica" panose="020B0604020202020204" pitchFamily="34" charset="0"/>
              </a:rPr>
              <a:t>Βασικό στοιχείο της αντικειμενικής υπόστασης του αδικήματος :  </a:t>
            </a:r>
            <a:r>
              <a:rPr lang="el-GR" sz="1800" b="1" dirty="0">
                <a:solidFill>
                  <a:srgbClr val="0070C0"/>
                </a:solidFill>
                <a:effectLst/>
                <a:ea typeface="Times New Roman" panose="02020603050405020304" pitchFamily="18" charset="0"/>
                <a:cs typeface="Helvetica" panose="020B0604020202020204" pitchFamily="34" charset="0"/>
              </a:rPr>
              <a:t>η </a:t>
            </a:r>
            <a:r>
              <a:rPr lang="el-GR" b="1" dirty="0" err="1">
                <a:solidFill>
                  <a:srgbClr val="0070C0"/>
                </a:solidFill>
                <a:ea typeface="Times New Roman" panose="02020603050405020304" pitchFamily="18" charset="0"/>
                <a:cs typeface="Helvetica" panose="020B0604020202020204" pitchFamily="34" charset="0"/>
              </a:rPr>
              <a:t>π</a:t>
            </a:r>
            <a:r>
              <a:rPr lang="el-GR" sz="1800" b="1" dirty="0" err="1">
                <a:solidFill>
                  <a:srgbClr val="0070C0"/>
                </a:solidFill>
                <a:effectLst/>
                <a:ea typeface="Times New Roman" panose="02020603050405020304" pitchFamily="18" charset="0"/>
                <a:cs typeface="Helvetica" panose="020B0604020202020204" pitchFamily="34" charset="0"/>
              </a:rPr>
              <a:t>αρενοχλητική</a:t>
            </a:r>
            <a:r>
              <a:rPr lang="el-GR" sz="1800" b="1" dirty="0">
                <a:solidFill>
                  <a:srgbClr val="0070C0"/>
                </a:solidFill>
                <a:effectLst/>
                <a:ea typeface="Times New Roman" panose="02020603050405020304" pitchFamily="18" charset="0"/>
                <a:cs typeface="Helvetica" panose="020B0604020202020204" pitchFamily="34" charset="0"/>
              </a:rPr>
              <a:t> συμπεριφορά να είναι εν γνώσει του δράστη ανεπιθύμητη για το θύμα και να δημιουργεί φόβο ή ανησυχία σε αυτό, π.χ. α. με την αποστολή συνεχών ανεπιθύμητων ηλεκτρονικών μηνυμάτων –είτε μέσω ηλεκτρονικού ταχυδρομείου είτε μέσω </a:t>
            </a:r>
            <a:r>
              <a:rPr lang="el-GR" sz="1800" b="1" dirty="0" err="1">
                <a:solidFill>
                  <a:srgbClr val="0070C0"/>
                </a:solidFill>
                <a:effectLst/>
                <a:ea typeface="Times New Roman" panose="02020603050405020304" pitchFamily="18" charset="0"/>
                <a:cs typeface="Helvetica" panose="020B0604020202020204" pitchFamily="34" charset="0"/>
              </a:rPr>
              <a:t>social</a:t>
            </a:r>
            <a:r>
              <a:rPr lang="el-GR" sz="1800" b="1" dirty="0">
                <a:solidFill>
                  <a:srgbClr val="0070C0"/>
                </a:solidFill>
                <a:effectLst/>
                <a:ea typeface="Times New Roman" panose="02020603050405020304" pitchFamily="18" charset="0"/>
                <a:cs typeface="Helvetica" panose="020B0604020202020204" pitchFamily="34" charset="0"/>
              </a:rPr>
              <a:t> </a:t>
            </a:r>
            <a:r>
              <a:rPr lang="el-GR" sz="1800" b="1" dirty="0" err="1">
                <a:solidFill>
                  <a:srgbClr val="0070C0"/>
                </a:solidFill>
                <a:effectLst/>
                <a:ea typeface="Times New Roman" panose="02020603050405020304" pitchFamily="18" charset="0"/>
                <a:cs typeface="Helvetica" panose="020B0604020202020204" pitchFamily="34" charset="0"/>
              </a:rPr>
              <a:t>media</a:t>
            </a:r>
            <a:r>
              <a:rPr lang="el-GR" sz="1800" b="1" dirty="0">
                <a:solidFill>
                  <a:srgbClr val="0070C0"/>
                </a:solidFill>
                <a:effectLst/>
                <a:ea typeface="Times New Roman" panose="02020603050405020304" pitchFamily="18" charset="0"/>
                <a:cs typeface="Helvetica" panose="020B0604020202020204" pitchFamily="34" charset="0"/>
              </a:rPr>
              <a:t>-, β. με την επίμονη και επίσης ανεπιθύμητη αποστολή αιτημάτων φιλίας. </a:t>
            </a:r>
            <a:endParaRPr lang="el-GR" sz="1800" dirty="0">
              <a:solidFill>
                <a:srgbClr val="0070C0"/>
              </a:solidFill>
              <a:effectLst/>
              <a:ea typeface="Times New Roman" panose="02020603050405020304" pitchFamily="18" charset="0"/>
            </a:endParaRPr>
          </a:p>
          <a:p>
            <a:pPr algn="just" fontAlgn="ctr">
              <a:lnSpc>
                <a:spcPct val="150000"/>
              </a:lnSpc>
              <a:spcAft>
                <a:spcPts val="800"/>
              </a:spcAft>
            </a:pPr>
            <a:endParaRPr lang="el-GR" sz="1800" dirty="0">
              <a:solidFill>
                <a:srgbClr val="0070C0"/>
              </a:solidFill>
              <a:effectLst/>
              <a:ea typeface="Times New Roman" panose="02020603050405020304" pitchFamily="18" charset="0"/>
              <a:cs typeface="Helvetica" panose="020B0604020202020204" pitchFamily="34" charset="0"/>
            </a:endParaRPr>
          </a:p>
          <a:p>
            <a:pPr algn="just" fontAlgn="ctr">
              <a:lnSpc>
                <a:spcPct val="150000"/>
              </a:lnSpc>
              <a:spcAft>
                <a:spcPts val="800"/>
              </a:spcAft>
            </a:pPr>
            <a:endParaRPr lang="el-GR" sz="1800" dirty="0">
              <a:solidFill>
                <a:srgbClr val="0070C0"/>
              </a:solidFill>
              <a:effectLst/>
              <a:ea typeface="Calibri" panose="020F0502020204030204" pitchFamily="34" charset="0"/>
              <a:cs typeface="Arial" panose="020B0604020202020204" pitchFamily="34" charset="0"/>
            </a:endParaRPr>
          </a:p>
          <a:p>
            <a:pPr algn="just"/>
            <a:endParaRPr lang="el-GR" dirty="0">
              <a:solidFill>
                <a:srgbClr val="0070C0"/>
              </a:solidFill>
            </a:endParaRPr>
          </a:p>
        </p:txBody>
      </p:sp>
    </p:spTree>
    <p:extLst>
      <p:ext uri="{BB962C8B-B14F-4D97-AF65-F5344CB8AC3E}">
        <p14:creationId xmlns:p14="http://schemas.microsoft.com/office/powerpoint/2010/main" val="3822334201"/>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BBAABD-1C17-C6A4-D5EF-D0454E3B1FA8}"/>
              </a:ext>
            </a:extLst>
          </p:cNvPr>
          <p:cNvSpPr>
            <a:spLocks noGrp="1"/>
          </p:cNvSpPr>
          <p:nvPr>
            <p:ph type="title"/>
          </p:nvPr>
        </p:nvSpPr>
        <p:spPr>
          <a:xfrm>
            <a:off x="2592925" y="624110"/>
            <a:ext cx="8911687" cy="806338"/>
          </a:xfrm>
        </p:spPr>
        <p:txBody>
          <a:bodyPr>
            <a:normAutofit/>
          </a:bodyPr>
          <a:lstStyle/>
          <a:p>
            <a:r>
              <a:rPr lang="el-GR" sz="3600" i="1" dirty="0" err="1">
                <a:solidFill>
                  <a:srgbClr val="0070C0"/>
                </a:solidFill>
                <a:effectLst/>
                <a:ea typeface="Times New Roman" panose="02020603050405020304" pitchFamily="18" charset="0"/>
                <a:cs typeface="Helvetica" panose="020B0604020202020204" pitchFamily="34" charset="0"/>
              </a:rPr>
              <a:t>Cyber</a:t>
            </a:r>
            <a:r>
              <a:rPr lang="el-GR" sz="3600" i="1" dirty="0">
                <a:solidFill>
                  <a:srgbClr val="0070C0"/>
                </a:solidFill>
                <a:effectLst/>
                <a:ea typeface="Times New Roman" panose="02020603050405020304" pitchFamily="18" charset="0"/>
                <a:cs typeface="Helvetica" panose="020B0604020202020204" pitchFamily="34" charset="0"/>
              </a:rPr>
              <a:t> </a:t>
            </a:r>
            <a:r>
              <a:rPr lang="el-GR" sz="3600" i="1" dirty="0" err="1">
                <a:solidFill>
                  <a:srgbClr val="0070C0"/>
                </a:solidFill>
                <a:effectLst/>
                <a:ea typeface="Times New Roman" panose="02020603050405020304" pitchFamily="18" charset="0"/>
                <a:cs typeface="Helvetica" panose="020B0604020202020204" pitchFamily="34" charset="0"/>
              </a:rPr>
              <a:t>stalking</a:t>
            </a:r>
            <a:endParaRPr lang="el-GR" dirty="0"/>
          </a:p>
        </p:txBody>
      </p:sp>
      <p:sp>
        <p:nvSpPr>
          <p:cNvPr id="3" name="Θέση περιεχομένου 2">
            <a:extLst>
              <a:ext uri="{FF2B5EF4-FFF2-40B4-BE49-F238E27FC236}">
                <a16:creationId xmlns:a16="http://schemas.microsoft.com/office/drawing/2014/main" id="{3A87AB1B-7F4F-3C80-A8A7-BC8EF078DB20}"/>
              </a:ext>
            </a:extLst>
          </p:cNvPr>
          <p:cNvSpPr>
            <a:spLocks noGrp="1"/>
          </p:cNvSpPr>
          <p:nvPr>
            <p:ph idx="1"/>
          </p:nvPr>
        </p:nvSpPr>
        <p:spPr>
          <a:xfrm>
            <a:off x="2390036" y="1699034"/>
            <a:ext cx="8915400" cy="3777622"/>
          </a:xfrm>
        </p:spPr>
        <p:txBody>
          <a:bodyPr>
            <a:normAutofit/>
          </a:bodyPr>
          <a:lstStyle/>
          <a:p>
            <a:pPr algn="just"/>
            <a:r>
              <a:rPr lang="el-GR" sz="1800" dirty="0">
                <a:solidFill>
                  <a:srgbClr val="0070C0"/>
                </a:solidFill>
                <a:effectLst/>
                <a:ea typeface="Calibri" panose="020F0502020204030204" pitchFamily="34" charset="0"/>
                <a:cs typeface="Helvetica" panose="020B0604020202020204" pitchFamily="34" charset="0"/>
              </a:rPr>
              <a:t>Ενδιαφέρον παρουσιάζει σε κάθε περίπτωση ο ορισμός και η περιπτωσιολογία του αδικήματος του </a:t>
            </a:r>
            <a:r>
              <a:rPr lang="el-GR" sz="1800" dirty="0" err="1">
                <a:solidFill>
                  <a:srgbClr val="0070C0"/>
                </a:solidFill>
                <a:effectLst/>
                <a:ea typeface="Calibri" panose="020F0502020204030204" pitchFamily="34" charset="0"/>
                <a:cs typeface="Helvetica" panose="020B0604020202020204" pitchFamily="34" charset="0"/>
              </a:rPr>
              <a:t>Cyber</a:t>
            </a:r>
            <a:r>
              <a:rPr lang="el-GR" sz="1800" dirty="0">
                <a:solidFill>
                  <a:srgbClr val="0070C0"/>
                </a:solidFill>
                <a:effectLst/>
                <a:ea typeface="Calibri" panose="020F0502020204030204" pitchFamily="34" charset="0"/>
                <a:cs typeface="Helvetica" panose="020B0604020202020204" pitchFamily="34" charset="0"/>
              </a:rPr>
              <a:t> </a:t>
            </a:r>
            <a:r>
              <a:rPr lang="el-GR" sz="1800" dirty="0" err="1">
                <a:solidFill>
                  <a:srgbClr val="0070C0"/>
                </a:solidFill>
                <a:effectLst/>
                <a:ea typeface="Calibri" panose="020F0502020204030204" pitchFamily="34" charset="0"/>
                <a:cs typeface="Helvetica" panose="020B0604020202020204" pitchFamily="34" charset="0"/>
              </a:rPr>
              <a:t>stalking</a:t>
            </a:r>
            <a:r>
              <a:rPr lang="el-GR" sz="1800" dirty="0">
                <a:solidFill>
                  <a:srgbClr val="0070C0"/>
                </a:solidFill>
                <a:effectLst/>
                <a:ea typeface="Calibri" panose="020F0502020204030204" pitchFamily="34" charset="0"/>
                <a:cs typeface="Helvetica" panose="020B0604020202020204" pitchFamily="34" charset="0"/>
              </a:rPr>
              <a:t> </a:t>
            </a:r>
            <a:r>
              <a:rPr lang="el-GR" sz="1800" u="sng" dirty="0">
                <a:solidFill>
                  <a:srgbClr val="0070C0"/>
                </a:solidFill>
                <a:effectLst/>
                <a:ea typeface="Calibri" panose="020F0502020204030204" pitchFamily="34" charset="0"/>
                <a:cs typeface="Helvetica" panose="020B0604020202020204" pitchFamily="34" charset="0"/>
              </a:rPr>
              <a:t>όπως τίθενται υπό το αγγλικό δίκαιο</a:t>
            </a:r>
            <a:r>
              <a:rPr lang="el-GR" sz="1800" dirty="0">
                <a:solidFill>
                  <a:srgbClr val="0070C0"/>
                </a:solidFill>
                <a:effectLst/>
                <a:ea typeface="Calibri" panose="020F0502020204030204" pitchFamily="34" charset="0"/>
                <a:cs typeface="Helvetica" panose="020B0604020202020204" pitchFamily="34" charset="0"/>
              </a:rPr>
              <a:t>: «</a:t>
            </a:r>
            <a:r>
              <a:rPr lang="el-GR" sz="1800" i="1" dirty="0" err="1">
                <a:solidFill>
                  <a:srgbClr val="0070C0"/>
                </a:solidFill>
                <a:effectLst/>
                <a:ea typeface="Times New Roman" panose="02020603050405020304" pitchFamily="18" charset="0"/>
                <a:cs typeface="Helvetica" panose="020B0604020202020204" pitchFamily="34" charset="0"/>
              </a:rPr>
              <a:t>To</a:t>
            </a:r>
            <a:r>
              <a:rPr lang="el-GR" sz="1800" i="1" dirty="0">
                <a:solidFill>
                  <a:srgbClr val="0070C0"/>
                </a:solidFill>
                <a:effectLst/>
                <a:ea typeface="Times New Roman" panose="02020603050405020304" pitchFamily="18" charset="0"/>
                <a:cs typeface="Helvetica" panose="020B0604020202020204" pitchFamily="34" charset="0"/>
              </a:rPr>
              <a:t> </a:t>
            </a:r>
            <a:r>
              <a:rPr lang="el-GR" sz="1800" i="1" dirty="0" err="1">
                <a:solidFill>
                  <a:srgbClr val="0070C0"/>
                </a:solidFill>
                <a:effectLst/>
                <a:ea typeface="Times New Roman" panose="02020603050405020304" pitchFamily="18" charset="0"/>
                <a:cs typeface="Helvetica" panose="020B0604020202020204" pitchFamily="34" charset="0"/>
              </a:rPr>
              <a:t>Stalking</a:t>
            </a:r>
            <a:r>
              <a:rPr lang="el-GR" sz="1800" i="1" dirty="0">
                <a:solidFill>
                  <a:srgbClr val="0070C0"/>
                </a:solidFill>
                <a:effectLst/>
                <a:ea typeface="Times New Roman" panose="02020603050405020304" pitchFamily="18" charset="0"/>
                <a:cs typeface="Helvetica" panose="020B0604020202020204" pitchFamily="34" charset="0"/>
              </a:rPr>
              <a:t> μπορεί να γίνει στο Διαδίκτυο και μέσω email. Αυτό είναι γνωστό ως </a:t>
            </a:r>
            <a:r>
              <a:rPr lang="el-GR" sz="1800" dirty="0">
                <a:solidFill>
                  <a:srgbClr val="0070C0"/>
                </a:solidFill>
                <a:effectLst/>
                <a:ea typeface="Calibri" panose="020F0502020204030204" pitchFamily="34" charset="0"/>
                <a:cs typeface="Helvetica" panose="020B0604020202020204" pitchFamily="34" charset="0"/>
              </a:rPr>
              <a:t>«</a:t>
            </a:r>
            <a:r>
              <a:rPr lang="el-GR" sz="1800" i="1" dirty="0" err="1">
                <a:solidFill>
                  <a:srgbClr val="0070C0"/>
                </a:solidFill>
                <a:effectLst/>
                <a:ea typeface="Times New Roman" panose="02020603050405020304" pitchFamily="18" charset="0"/>
                <a:cs typeface="Helvetica" panose="020B0604020202020204" pitchFamily="34" charset="0"/>
              </a:rPr>
              <a:t>Cyber</a:t>
            </a:r>
            <a:r>
              <a:rPr lang="el-GR" sz="1800" i="1" dirty="0">
                <a:solidFill>
                  <a:srgbClr val="0070C0"/>
                </a:solidFill>
                <a:effectLst/>
                <a:ea typeface="Times New Roman" panose="02020603050405020304" pitchFamily="18" charset="0"/>
                <a:cs typeface="Helvetica" panose="020B0604020202020204" pitchFamily="34" charset="0"/>
              </a:rPr>
              <a:t> </a:t>
            </a:r>
            <a:r>
              <a:rPr lang="el-GR" sz="1800" i="1" dirty="0" err="1">
                <a:solidFill>
                  <a:srgbClr val="0070C0"/>
                </a:solidFill>
                <a:effectLst/>
                <a:ea typeface="Times New Roman" panose="02020603050405020304" pitchFamily="18" charset="0"/>
                <a:cs typeface="Helvetica" panose="020B0604020202020204" pitchFamily="34" charset="0"/>
              </a:rPr>
              <a:t>stalking</a:t>
            </a:r>
            <a:r>
              <a:rPr lang="el-GR" sz="1800" dirty="0">
                <a:solidFill>
                  <a:srgbClr val="0070C0"/>
                </a:solidFill>
                <a:effectLst/>
                <a:ea typeface="Calibri" panose="020F0502020204030204" pitchFamily="34" charset="0"/>
                <a:cs typeface="Helvetica" panose="020B0604020202020204" pitchFamily="34" charset="0"/>
              </a:rPr>
              <a:t>»</a:t>
            </a:r>
            <a:r>
              <a:rPr lang="el-GR" sz="1800" i="1" dirty="0">
                <a:solidFill>
                  <a:srgbClr val="0070C0"/>
                </a:solidFill>
                <a:effectLst/>
                <a:ea typeface="Times New Roman" panose="02020603050405020304" pitchFamily="18" charset="0"/>
                <a:cs typeface="Helvetica" panose="020B0604020202020204" pitchFamily="34" charset="0"/>
              </a:rPr>
              <a:t>. Μάλιστα μπορεί να περιλαμβάνει τη χρήση </a:t>
            </a:r>
            <a:r>
              <a:rPr lang="el-GR" sz="1800" i="1" dirty="0" err="1">
                <a:solidFill>
                  <a:srgbClr val="0070C0"/>
                </a:solidFill>
                <a:effectLst/>
                <a:ea typeface="Times New Roman" panose="02020603050405020304" pitchFamily="18" charset="0"/>
                <a:cs typeface="Helvetica" panose="020B0604020202020204" pitchFamily="34" charset="0"/>
              </a:rPr>
              <a:t>ιστότοπων</a:t>
            </a:r>
            <a:r>
              <a:rPr lang="el-GR" sz="1800" i="1" dirty="0">
                <a:solidFill>
                  <a:srgbClr val="0070C0"/>
                </a:solidFill>
                <a:effectLst/>
                <a:ea typeface="Times New Roman" panose="02020603050405020304" pitchFamily="18" charset="0"/>
                <a:cs typeface="Helvetica" panose="020B0604020202020204" pitchFamily="34" charset="0"/>
              </a:rPr>
              <a:t> κοινωνικής δικτύωσης, δωματίων συνομιλίας και άλλων φόρουμ που διευκολύνονται από την τεχνολογία. </a:t>
            </a:r>
            <a:endParaRPr lang="el-GR" dirty="0">
              <a:solidFill>
                <a:srgbClr val="0070C0"/>
              </a:solidFill>
            </a:endParaRPr>
          </a:p>
        </p:txBody>
      </p:sp>
    </p:spTree>
    <p:extLst>
      <p:ext uri="{BB962C8B-B14F-4D97-AF65-F5344CB8AC3E}">
        <p14:creationId xmlns:p14="http://schemas.microsoft.com/office/powerpoint/2010/main" val="2812881588"/>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F6F71AB-80D9-312E-81D2-2B631AFD4F2D}"/>
              </a:ext>
            </a:extLst>
          </p:cNvPr>
          <p:cNvSpPr>
            <a:spLocks noGrp="1"/>
          </p:cNvSpPr>
          <p:nvPr>
            <p:ph idx="1"/>
          </p:nvPr>
        </p:nvSpPr>
        <p:spPr>
          <a:xfrm>
            <a:off x="2218020" y="5223849"/>
            <a:ext cx="8915400" cy="941559"/>
          </a:xfrm>
        </p:spPr>
        <p:txBody>
          <a:bodyPr>
            <a:noAutofit/>
          </a:bodyPr>
          <a:lstStyle/>
          <a:p>
            <a:pPr algn="just" fontAlgn="ctr">
              <a:spcAft>
                <a:spcPts val="800"/>
              </a:spcAft>
            </a:pPr>
            <a:r>
              <a:rPr lang="el-GR" sz="2000" dirty="0">
                <a:solidFill>
                  <a:srgbClr val="4472C4"/>
                </a:solidFill>
                <a:effectLst>
                  <a:outerShdw blurRad="38037" dist="25324" dir="5400000">
                    <a:srgbClr val="6E747A"/>
                  </a:outerShdw>
                </a:effectLst>
                <a:ea typeface="Times New Roman" panose="02020603050405020304" pitchFamily="18" charset="0"/>
                <a:cs typeface="Helvetica" panose="020B0604020202020204" pitchFamily="34" charset="0"/>
              </a:rPr>
              <a:t>1 στις 3 γυναίκες στην ΕΕ έχει πέσει θύμα σωματικής και/ή σεξουαλικής βίας από την ηλικία των 15 ετών ©</a:t>
            </a:r>
            <a:r>
              <a:rPr lang="el-GR" sz="2000" dirty="0" err="1">
                <a:solidFill>
                  <a:srgbClr val="4472C4"/>
                </a:solidFill>
                <a:effectLst>
                  <a:outerShdw blurRad="38037" dist="25324" dir="5400000">
                    <a:srgbClr val="6E747A"/>
                  </a:outerShdw>
                </a:effectLst>
                <a:ea typeface="Times New Roman" panose="02020603050405020304" pitchFamily="18" charset="0"/>
                <a:cs typeface="Helvetica" panose="020B0604020202020204" pitchFamily="34" charset="0"/>
              </a:rPr>
              <a:t>AdobeStock_Me</a:t>
            </a:r>
            <a:r>
              <a:rPr lang="el-GR" sz="2000" dirty="0">
                <a:solidFill>
                  <a:srgbClr val="4472C4"/>
                </a:solidFill>
                <a:effectLst>
                  <a:outerShdw blurRad="38037" dist="25324" dir="5400000">
                    <a:srgbClr val="6E747A"/>
                  </a:outerShdw>
                </a:effectLst>
                <a:ea typeface="Times New Roman" panose="02020603050405020304" pitchFamily="18" charset="0"/>
                <a:cs typeface="Helvetica" panose="020B0604020202020204" pitchFamily="34" charset="0"/>
              </a:rPr>
              <a:t> </a:t>
            </a:r>
            <a:r>
              <a:rPr lang="el-GR" sz="2000" dirty="0" err="1">
                <a:solidFill>
                  <a:srgbClr val="4472C4"/>
                </a:solidFill>
                <a:effectLst>
                  <a:outerShdw blurRad="38037" dist="25324" dir="5400000">
                    <a:srgbClr val="6E747A"/>
                  </a:outerShdw>
                </a:effectLst>
                <a:ea typeface="Times New Roman" panose="02020603050405020304" pitchFamily="18" charset="0"/>
                <a:cs typeface="Helvetica" panose="020B0604020202020204" pitchFamily="34" charset="0"/>
              </a:rPr>
              <a:t>Studio</a:t>
            </a:r>
            <a:r>
              <a:rPr lang="el-GR" sz="2000" dirty="0">
                <a:solidFill>
                  <a:srgbClr val="4472C4"/>
                </a:solidFill>
                <a:effectLst>
                  <a:outerShdw blurRad="38037" dist="25324" dir="5400000">
                    <a:srgbClr val="6E747A"/>
                  </a:outerShdw>
                </a:effectLst>
                <a:ea typeface="Times New Roman" panose="02020603050405020304" pitchFamily="18" charset="0"/>
                <a:cs typeface="Helvetica" panose="020B0604020202020204" pitchFamily="34" charset="0"/>
              </a:rPr>
              <a:t> </a:t>
            </a:r>
            <a:endParaRPr lang="el-GR" sz="2000" dirty="0">
              <a:effectLst/>
              <a:ea typeface="Calibri" panose="020F0502020204030204" pitchFamily="34" charset="0"/>
              <a:cs typeface="Arial" panose="020B0604020202020204" pitchFamily="34" charset="0"/>
            </a:endParaRPr>
          </a:p>
          <a:p>
            <a:pPr marL="0" indent="0" algn="just" fontAlgn="ctr">
              <a:spcAft>
                <a:spcPts val="800"/>
              </a:spcAft>
              <a:buNone/>
            </a:pPr>
            <a:r>
              <a:rPr lang="el-GR" sz="2000" b="1" dirty="0">
                <a:solidFill>
                  <a:srgbClr val="505154"/>
                </a:solidFill>
                <a:effectLst/>
                <a:ea typeface="Times New Roman" panose="02020603050405020304" pitchFamily="18" charset="0"/>
                <a:cs typeface="Helvetica" panose="020B0604020202020204" pitchFamily="34" charset="0"/>
              </a:rPr>
              <a:t> </a:t>
            </a:r>
            <a:endParaRPr lang="el-GR" sz="2000" dirty="0">
              <a:effectLst/>
              <a:ea typeface="Calibri" panose="020F0502020204030204" pitchFamily="34" charset="0"/>
              <a:cs typeface="Arial" panose="020B0604020202020204" pitchFamily="34" charset="0"/>
            </a:endParaRPr>
          </a:p>
          <a:p>
            <a:pPr algn="just"/>
            <a:endParaRPr lang="el-GR" sz="2000" dirty="0"/>
          </a:p>
        </p:txBody>
      </p:sp>
      <p:pic>
        <p:nvPicPr>
          <p:cNvPr id="4" name="Εικόνα 3" descr="1 στις 3 γυναίκες στην ΕΕ έχει πέσει θύμα σωματικής και/ή σεξουαλικής βίας από την ηλικία των 15 ετών ©AdobeStock_Me Studio">
            <a:extLst>
              <a:ext uri="{FF2B5EF4-FFF2-40B4-BE49-F238E27FC236}">
                <a16:creationId xmlns:a16="http://schemas.microsoft.com/office/drawing/2014/main" id="{80BC752F-27C7-4729-6CAD-7106DC268938}"/>
              </a:ext>
            </a:extLst>
          </p:cNvPr>
          <p:cNvPicPr/>
          <p:nvPr/>
        </p:nvPicPr>
        <p:blipFill>
          <a:blip r:embed="rId3"/>
          <a:srcRect/>
          <a:stretch>
            <a:fillRect/>
          </a:stretch>
        </p:blipFill>
        <p:spPr>
          <a:xfrm>
            <a:off x="2218020" y="169592"/>
            <a:ext cx="8754780" cy="5054257"/>
          </a:xfrm>
          <a:prstGeom prst="rect">
            <a:avLst/>
          </a:prstGeom>
          <a:noFill/>
          <a:ln>
            <a:noFill/>
            <a:prstDash/>
          </a:ln>
        </p:spPr>
      </p:pic>
    </p:spTree>
    <p:extLst>
      <p:ext uri="{BB962C8B-B14F-4D97-AF65-F5344CB8AC3E}">
        <p14:creationId xmlns:p14="http://schemas.microsoft.com/office/powerpoint/2010/main" val="4121727764"/>
      </p:ext>
    </p:extLst>
  </p:cSld>
  <p:clrMapOvr>
    <a:masterClrMapping/>
  </p:clrMapOvr>
  <mc:AlternateContent xmlns:mc="http://schemas.openxmlformats.org/markup-compatibility/2006" xmlns:p14="http://schemas.microsoft.com/office/powerpoint/2010/main">
    <mc:Choice Requires="p14">
      <p:transition spd="slow" p14:dur="3400">
        <p14:reveal dir="r"/>
      </p:transition>
    </mc:Choice>
    <mc:Fallback xmlns="">
      <p:transition spd="slow">
        <p:fade/>
      </p:transition>
    </mc:Fallback>
  </mc:AlternateContent>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4343</TotalTime>
  <Words>3361</Words>
  <Application>Microsoft Office PowerPoint</Application>
  <PresentationFormat>Ευρεία οθόνη</PresentationFormat>
  <Paragraphs>170</Paragraphs>
  <Slides>34</Slides>
  <Notes>34</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34</vt:i4>
      </vt:variant>
    </vt:vector>
  </HeadingPairs>
  <TitlesOfParts>
    <vt:vector size="45" baseType="lpstr">
      <vt:lpstr>Amasis MT Pro</vt:lpstr>
      <vt:lpstr>Arial</vt:lpstr>
      <vt:lpstr>Calibri</vt:lpstr>
      <vt:lpstr>Century Gothic</vt:lpstr>
      <vt:lpstr>inherit</vt:lpstr>
      <vt:lpstr>Open Sans</vt:lpstr>
      <vt:lpstr>Roboto</vt:lpstr>
      <vt:lpstr>Ubuntu</vt:lpstr>
      <vt:lpstr>Wingdings</vt:lpstr>
      <vt:lpstr>Wingdings 3</vt:lpstr>
      <vt:lpstr>Θρόισμα</vt:lpstr>
      <vt:lpstr> ΕΜΦΥΛΗ ΒΙΑ &amp; ΚΥΡΩΣΕΙΣ </vt:lpstr>
      <vt:lpstr>ΟΡΙΣΜΟΣ</vt:lpstr>
      <vt:lpstr>ΤΥΠΟΙ &amp; ΜΟΡΦΕΣ </vt:lpstr>
      <vt:lpstr>ΕΝΔΟΟΙΚΟΓΕΝΕΙΑΚΗ  ΒΙΑ </vt:lpstr>
      <vt:lpstr>Παρουσίαση του PowerPoint</vt:lpstr>
      <vt:lpstr>Παράγοντες που συμβάλλουν στη βία λόγω φύλου </vt:lpstr>
      <vt:lpstr>Σεξουαλική παρενόχληση και βία στον κυβερνοχώρο </vt:lpstr>
      <vt:lpstr>Cyber stalking</vt:lpstr>
      <vt:lpstr>Παρουσίαση του PowerPoint</vt:lpstr>
      <vt:lpstr> Νόμος και οι κυρώσεις </vt:lpstr>
      <vt:lpstr>Η Σύμβαση της Κωνσταντινούπολης</vt:lpstr>
      <vt:lpstr>Ν. 4531/2018</vt:lpstr>
      <vt:lpstr>Ν. 4531/2018</vt:lpstr>
      <vt:lpstr>Στο ελληνικό δίκαιο</vt:lpstr>
      <vt:lpstr>Στο ελληνικό δίκαιο</vt:lpstr>
      <vt:lpstr>Αρ. 312 ΠΚ</vt:lpstr>
      <vt:lpstr>Αρ. 312 ΠΚ</vt:lpstr>
      <vt:lpstr>Αρ. 330 ΠΚ</vt:lpstr>
      <vt:lpstr>Αρ. 333 ΠΚ</vt:lpstr>
      <vt:lpstr>  Αρ. 322 ΠΚ  </vt:lpstr>
      <vt:lpstr>Αρ. 323 Α ΠΚ</vt:lpstr>
      <vt:lpstr>Αρ. 336 ΠΚ,  337 ΠΚ</vt:lpstr>
      <vt:lpstr>Ευάλωτες ομάδες και ανήλικοι </vt:lpstr>
      <vt:lpstr>Παρουσίαση του PowerPoint</vt:lpstr>
      <vt:lpstr>Στο βελγικό δίκαιο </vt:lpstr>
      <vt:lpstr>Στο βελγικό δίκαιο</vt:lpstr>
      <vt:lpstr>Στο γαλλικό δίκαιο </vt:lpstr>
      <vt:lpstr>Στο γαλλικό δίκαιο </vt:lpstr>
      <vt:lpstr>Στο γαλλικό δίκαιο </vt:lpstr>
      <vt:lpstr>COUR PENALE INTERNATIONALE  ΔΙΕΘΝΕΣ ΠΟΙΝΙΚΟ ΔΙΚΑΣΤΗΡΙΟ </vt:lpstr>
      <vt:lpstr>COUR PENALE INTERNATIONALE  ΔΙΕΘΝΕΣ ΠΟΙΝΙΚΟ ΔΙΚΑΣΤΗΡΙΟ </vt:lpstr>
      <vt:lpstr>COUR PENALE INTERNATIONALE  ΔΙΕΘΝΕΣ ΠΟΙΝΙΚΟ ΔΙΚΑΣΤΗΡΙΟ  </vt:lpstr>
      <vt:lpstr>ΑΝΤΙ ΕΠΙΛΟΓΟΥ </vt:lpstr>
      <vt:lpstr>Σας  ευχαριστώ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ΕΜΦΥΛΗ ΒΙΑ</dc:title>
  <dc:creator>Dionysos Antonopoulos</dc:creator>
  <cp:lastModifiedBy>Dimitra Kokkinioti</cp:lastModifiedBy>
  <cp:revision>43</cp:revision>
  <cp:lastPrinted>2022-11-12T18:44:55Z</cp:lastPrinted>
  <dcterms:created xsi:type="dcterms:W3CDTF">2022-11-07T20:15:22Z</dcterms:created>
  <dcterms:modified xsi:type="dcterms:W3CDTF">2022-11-12T18:47:11Z</dcterms:modified>
</cp:coreProperties>
</file>