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9" r:id="rId3"/>
    <p:sldId id="257" r:id="rId4"/>
    <p:sldId id="270" r:id="rId5"/>
    <p:sldId id="268" r:id="rId6"/>
    <p:sldId id="271" r:id="rId7"/>
    <p:sldId id="258" r:id="rId8"/>
    <p:sldId id="272" r:id="rId9"/>
    <p:sldId id="274" r:id="rId10"/>
    <p:sldId id="273" r:id="rId11"/>
    <p:sldId id="259" r:id="rId12"/>
    <p:sldId id="276" r:id="rId13"/>
    <p:sldId id="260" r:id="rId14"/>
    <p:sldId id="261" r:id="rId15"/>
    <p:sldId id="262" r:id="rId16"/>
    <p:sldId id="277" r:id="rId17"/>
    <p:sldId id="263" r:id="rId18"/>
    <p:sldId id="264" r:id="rId19"/>
    <p:sldId id="265"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244" y="-5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0872-B14F-47BB-A113-CFAD453F080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60872-B14F-47BB-A113-CFAD453F080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60872-B14F-47BB-A113-CFAD453F080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960872-B14F-47BB-A113-CFAD453F080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4960872-B14F-47BB-A113-CFAD453F080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960872-B14F-47BB-A113-CFAD453F0809}"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BBDC5-941F-43EC-B219-B4F880AAD22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960872-B14F-47BB-A113-CFAD453F0809}" type="datetimeFigureOut">
              <a:rPr lang="en-US" smtClean="0"/>
              <a:t>6/22/2023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960872-B14F-47BB-A113-CFAD453F0809}" type="datetimeFigureOut">
              <a:rPr lang="en-US" smtClean="0"/>
              <a:t>6/22/2023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60872-B14F-47BB-A113-CFAD453F0809}" type="datetimeFigureOut">
              <a:rPr lang="en-US" smtClean="0"/>
              <a:t>6/22/2023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4960872-B14F-47BB-A113-CFAD453F0809}" type="datetimeFigureOut">
              <a:rPr lang="en-US" smtClean="0"/>
              <a:t>6/22/2023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A2BBDC5-941F-43EC-B219-B4F880AAD22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60872-B14F-47BB-A113-CFAD453F0809}"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BBDC5-941F-43EC-B219-B4F880AAD2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4960872-B14F-47BB-A113-CFAD453F0809}" type="datetimeFigureOut">
              <a:rPr lang="en-US" smtClean="0"/>
              <a:t>6/22/2023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A2BBDC5-941F-43EC-B219-B4F880AAD2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420176"/>
            <a:ext cx="7128792" cy="1224847"/>
          </a:xfrm>
        </p:spPr>
        <p:txBody>
          <a:bodyPr/>
          <a:lstStyle/>
          <a:p>
            <a:pPr algn="ctr"/>
            <a:r>
              <a:rPr lang="el-GR" sz="2000" u="sng" dirty="0" smtClean="0">
                <a:effectLst>
                  <a:outerShdw blurRad="38100" dist="38100" dir="2700000" algn="tl">
                    <a:srgbClr val="000000">
                      <a:alpha val="43137"/>
                    </a:srgbClr>
                  </a:outerShdw>
                </a:effectLst>
                <a:latin typeface="Cambria Math" pitchFamily="18" charset="0"/>
                <a:ea typeface="Cambria Math" pitchFamily="18" charset="0"/>
              </a:rPr>
              <a:t>ΟΙ  ΑΠΕΙΛΟΥΜΕΝΕΣ  ΠΟΙΝΙΚΕΣ ΚΥΡΩΣΕΙΣ  ΣΕ ΠΕΡΙΠΤΩΣΗ ΤΕΛΕΣΗΣ ΑΔΙΚΗΜΑΤΩΝ ΝΟΜΙΜΟΠΟΙΗΣΗΣ ΥΠΟ ΤΟ ΝΕΟ ΣΥΣΤΗΜΑ ΠΟΙΝΩΝ ΤΟΥ ΝΕΟΥ ΠΚ</a:t>
            </a:r>
            <a:r>
              <a:rPr lang="el-GR" sz="2000" u="sng" dirty="0">
                <a:effectLst>
                  <a:outerShdw blurRad="38100" dist="38100" dir="2700000" algn="tl">
                    <a:srgbClr val="000000">
                      <a:alpha val="43137"/>
                    </a:srgbClr>
                  </a:outerShdw>
                </a:effectLst>
                <a:latin typeface="Cambria Math" pitchFamily="18" charset="0"/>
                <a:ea typeface="Cambria Math" pitchFamily="18" charset="0"/>
              </a:rPr>
              <a:t> </a:t>
            </a:r>
            <a:endParaRPr lang="en-US" sz="2000" u="sng" dirty="0">
              <a:effectLst>
                <a:outerShdw blurRad="38100" dist="38100" dir="2700000" algn="tl">
                  <a:srgbClr val="000000">
                    <a:alpha val="43137"/>
                  </a:srgbClr>
                </a:outerShdw>
              </a:effectLst>
              <a:latin typeface="Cambria Math" pitchFamily="18" charset="0"/>
              <a:ea typeface="Cambria Math" pitchFamily="18" charset="0"/>
            </a:endParaRPr>
          </a:p>
        </p:txBody>
      </p:sp>
      <p:sp>
        <p:nvSpPr>
          <p:cNvPr id="3" name="Subtitle 2"/>
          <p:cNvSpPr>
            <a:spLocks noGrp="1"/>
          </p:cNvSpPr>
          <p:nvPr>
            <p:ph type="subTitle" idx="1"/>
          </p:nvPr>
        </p:nvSpPr>
        <p:spPr>
          <a:xfrm>
            <a:off x="395536" y="4437112"/>
            <a:ext cx="8496944" cy="2016224"/>
          </a:xfrm>
        </p:spPr>
        <p:txBody>
          <a:bodyPr>
            <a:normAutofit fontScale="85000" lnSpcReduction="10000"/>
          </a:bodyPr>
          <a:lstStyle/>
          <a:p>
            <a:pPr algn="ctr"/>
            <a:r>
              <a:rPr lang="el-GR" sz="2200" b="1" dirty="0" smtClean="0">
                <a:effectLst>
                  <a:outerShdw blurRad="38100" dist="38100" dir="2700000" algn="tl">
                    <a:srgbClr val="000000">
                      <a:alpha val="43137"/>
                    </a:srgbClr>
                  </a:outerShdw>
                </a:effectLst>
                <a:latin typeface="Cambria Math" pitchFamily="18" charset="0"/>
                <a:ea typeface="Cambria Math" pitchFamily="18" charset="0"/>
              </a:rPr>
              <a:t>ΣΤΑΥΡΟΥΛΑ – ΑΝΤΙΓΟΝΗ</a:t>
            </a:r>
            <a:r>
              <a:rPr lang="en-US" sz="2200" b="1" dirty="0" smtClean="0">
                <a:effectLst>
                  <a:outerShdw blurRad="38100" dist="38100" dir="2700000" algn="tl">
                    <a:srgbClr val="000000">
                      <a:alpha val="43137"/>
                    </a:srgbClr>
                  </a:outerShdw>
                </a:effectLst>
                <a:latin typeface="Cambria Math" pitchFamily="18" charset="0"/>
                <a:ea typeface="Cambria Math" pitchFamily="18" charset="0"/>
              </a:rPr>
              <a:t> </a:t>
            </a:r>
            <a:r>
              <a:rPr lang="el-GR" sz="2200" b="1" dirty="0" smtClean="0">
                <a:effectLst>
                  <a:outerShdw blurRad="38100" dist="38100" dir="2700000" algn="tl">
                    <a:srgbClr val="000000">
                      <a:alpha val="43137"/>
                    </a:srgbClr>
                  </a:outerShdw>
                </a:effectLst>
                <a:latin typeface="Cambria Math" pitchFamily="18" charset="0"/>
                <a:ea typeface="Cambria Math" pitchFamily="18" charset="0"/>
              </a:rPr>
              <a:t>  Π. ΠΡΙΛΗ </a:t>
            </a:r>
          </a:p>
          <a:p>
            <a:pPr algn="ctr"/>
            <a:r>
              <a:rPr lang="el-GR" sz="2200" b="1" dirty="0" smtClean="0">
                <a:effectLst>
                  <a:outerShdw blurRad="38100" dist="38100" dir="2700000" algn="tl">
                    <a:srgbClr val="000000">
                      <a:alpha val="43137"/>
                    </a:srgbClr>
                  </a:outerShdw>
                </a:effectLst>
                <a:latin typeface="Cambria Math" pitchFamily="18" charset="0"/>
                <a:ea typeface="Cambria Math" pitchFamily="18" charset="0"/>
              </a:rPr>
              <a:t>ΔΙΚΗΓΟΡΟΣ  </a:t>
            </a:r>
          </a:p>
          <a:p>
            <a:pPr algn="ctr"/>
            <a:r>
              <a:rPr lang="el-GR" sz="1900" dirty="0" smtClean="0">
                <a:latin typeface="Cambria Math" pitchFamily="18" charset="0"/>
                <a:ea typeface="Cambria Math" pitchFamily="18" charset="0"/>
              </a:rPr>
              <a:t>Μ.Δ.Ε.  ΠΟΙΝΙΚΟΥ  ΔΙΚΑΙΟΥ  ΝΟΜΙΚΗΣ   Ε.Κ.Π.Α.</a:t>
            </a:r>
          </a:p>
          <a:p>
            <a:pPr algn="ctr"/>
            <a:r>
              <a:rPr lang="el-GR" sz="1900" dirty="0" smtClean="0">
                <a:latin typeface="Cambria Math" pitchFamily="18" charset="0"/>
                <a:ea typeface="Cambria Math" pitchFamily="18" charset="0"/>
              </a:rPr>
              <a:t>Μ.Δ.Ε.  ΨΥΧΙΑΤΡΟΔΙΚΑΣΤΙΚΗΣ   ΙΑΤΡΙΚΗΣ   Ε.Κ.Π.Α.</a:t>
            </a:r>
          </a:p>
          <a:p>
            <a:pPr algn="ctr"/>
            <a:r>
              <a:rPr lang="el-GR" sz="1900" smtClean="0">
                <a:latin typeface="Cambria Math" pitchFamily="18" charset="0"/>
                <a:ea typeface="Cambria Math" pitchFamily="18" charset="0"/>
              </a:rPr>
              <a:t>ΜΕΛΟΣ  ΕΝΩΣΗΣ  </a:t>
            </a:r>
            <a:r>
              <a:rPr lang="el-GR" sz="1900" dirty="0" smtClean="0">
                <a:latin typeface="Cambria Math" pitchFamily="18" charset="0"/>
                <a:ea typeface="Cambria Math" pitchFamily="18" charset="0"/>
              </a:rPr>
              <a:t>ΠΟΙΝΙΚΟΛΟΓΩΝ &amp; ΜΑΧΟΜΕΝΩΝ ΔΙΚΗΓΟΡΩΝ</a:t>
            </a:r>
          </a:p>
          <a:p>
            <a:pPr algn="ctr"/>
            <a:r>
              <a:rPr lang="el-GR" sz="1900" dirty="0" smtClean="0">
                <a:latin typeface="Cambria Math" pitchFamily="18" charset="0"/>
                <a:ea typeface="Cambria Math" pitchFamily="18" charset="0"/>
              </a:rPr>
              <a:t>ΜΕΛΟΣ  ΕΝΩΣΗΣ  ΕΛΛΗΝΩΝ ΠΟΙΝΙΚΟΛΟΓΩΝ</a:t>
            </a:r>
          </a:p>
          <a:p>
            <a:pPr algn="ctr"/>
            <a:endParaRPr lang="el-GR" sz="1900" b="1" dirty="0">
              <a:latin typeface="Cambria Math" pitchFamily="18" charset="0"/>
              <a:ea typeface="Cambria Math" pitchFamily="18" charset="0"/>
            </a:endParaRPr>
          </a:p>
          <a:p>
            <a:pPr algn="ctr"/>
            <a:endParaRPr lang="en-US" sz="19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6811" y="620186"/>
            <a:ext cx="2601683" cy="93660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43408"/>
            <a:ext cx="4392488" cy="2801356"/>
          </a:xfrm>
          <a:prstGeom prst="rect">
            <a:avLst/>
          </a:prstGeom>
        </p:spPr>
      </p:pic>
    </p:spTree>
    <p:extLst>
      <p:ext uri="{BB962C8B-B14F-4D97-AF65-F5344CB8AC3E}">
        <p14:creationId xmlns:p14="http://schemas.microsoft.com/office/powerpoint/2010/main" val="3692092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00" dirty="0" smtClean="0"/>
              <a:t>.</a:t>
            </a:r>
            <a:endParaRPr lang="el-GR" sz="200" dirty="0"/>
          </a:p>
        </p:txBody>
      </p:sp>
      <p:sp>
        <p:nvSpPr>
          <p:cNvPr id="3" name="Content Placeholder 2"/>
          <p:cNvSpPr>
            <a:spLocks noGrp="1"/>
          </p:cNvSpPr>
          <p:nvPr>
            <p:ph idx="1"/>
          </p:nvPr>
        </p:nvSpPr>
        <p:spPr>
          <a:xfrm>
            <a:off x="467544" y="476672"/>
            <a:ext cx="7948364" cy="4225776"/>
          </a:xfrm>
        </p:spPr>
        <p:txBody>
          <a:bodyPr>
            <a:normAutofit fontScale="92500"/>
          </a:bodyPr>
          <a:lstStyle/>
          <a:p>
            <a:pPr algn="just"/>
            <a:r>
              <a:rPr lang="el-GR" i="1" u="sng" dirty="0" smtClean="0">
                <a:effectLst>
                  <a:outerShdw blurRad="38100" dist="38100" dir="2700000" algn="tl">
                    <a:srgbClr val="000000">
                      <a:alpha val="43137"/>
                    </a:srgbClr>
                  </a:outerShdw>
                </a:effectLst>
                <a:latin typeface="Cambria Math" pitchFamily="18" charset="0"/>
                <a:ea typeface="Cambria Math" pitchFamily="18" charset="0"/>
              </a:rPr>
              <a:t>ΠΑΡ. 1 στοιχ.ε΄  </a:t>
            </a:r>
            <a:r>
              <a:rPr lang="el-GR" i="1" dirty="0">
                <a:latin typeface="Cambria Math" pitchFamily="18" charset="0"/>
                <a:ea typeface="Cambria Math" pitchFamily="18" charset="0"/>
              </a:rPr>
              <a:t>Η ποινική ευθύνη για το βασικό αδίκημα δεν αποκλείει την τιμωρία των υπαιτίων, αυτουργού και συμμετόχων για τις πράξεις των περ. α', β', γ' και δ', εφόσον τα στοιχεία της αντικειμενικής υπόστασης των πράξεων νομιμοποίησης εσόδων από εγκληματικές δραστηριότητες είναι διαφορετικά από εκείνα του βασικού αδικήματος</a:t>
            </a:r>
            <a:r>
              <a:rPr lang="el-GR" i="1" dirty="0" smtClean="0">
                <a:latin typeface="Cambria Math" pitchFamily="18" charset="0"/>
                <a:ea typeface="Cambria Math" pitchFamily="18" charset="0"/>
              </a:rPr>
              <a:t>.</a:t>
            </a:r>
          </a:p>
          <a:p>
            <a:pPr algn="just"/>
            <a:r>
              <a:rPr lang="el-GR" b="0" dirty="0" smtClean="0">
                <a:latin typeface="Cambria Math" pitchFamily="18" charset="0"/>
                <a:ea typeface="Cambria Math" pitchFamily="18" charset="0"/>
                <a:sym typeface="Wingdings" pitchFamily="2" charset="2"/>
              </a:rPr>
              <a:t>Διακριτές οι πράξεις που απαρτίζουν το κάθε έγκλημα-Αληθής &amp; Πραγματική Συρροή</a:t>
            </a:r>
            <a:endParaRPr lang="el-GR" i="1" dirty="0">
              <a:latin typeface="Cambria Math" pitchFamily="18" charset="0"/>
              <a:ea typeface="Cambria Math" pitchFamily="18" charset="0"/>
            </a:endParaRPr>
          </a:p>
          <a:p>
            <a:pPr algn="just"/>
            <a:r>
              <a:rPr lang="el-GR" i="1" dirty="0" smtClean="0">
                <a:latin typeface="Cambria Math" pitchFamily="18" charset="0"/>
                <a:ea typeface="Cambria Math" pitchFamily="18" charset="0"/>
              </a:rPr>
              <a:t> </a:t>
            </a:r>
            <a:r>
              <a:rPr lang="el-GR" i="1" dirty="0">
                <a:latin typeface="Cambria Math" pitchFamily="18" charset="0"/>
                <a:ea typeface="Cambria Math" pitchFamily="18" charset="0"/>
              </a:rPr>
              <a:t>Σε κάθε περίπτωση, ο αυτουργός ή ο συμμέτοχος της πράξης της περ. γ' της παρ. 1 του άρθρου 2 μένει ατιμώρητος εάν κριθεί ένοχος, με την ίδια ή με προγενέστερη απόφαση, για την τέλεση του βασικού αδικήματος, εκτός εάν για την πράξη της νομιμοποίησης απειλείται στερητική της ελευθερίας ποινή με υψηλότερο ανώτατο όριο. Η απαλλαγή κατά το προηγούμενο εδάφιο δεν αποκλείει την επιβολή ποινής στους λοιπούς αυτουργούς ή συμμετόχους της πράξης της νομιμοποίησης. </a:t>
            </a:r>
            <a:endParaRPr lang="el-GR" i="1" dirty="0" smtClean="0">
              <a:latin typeface="Cambria Math" pitchFamily="18" charset="0"/>
              <a:ea typeface="Cambria Math" pitchFamily="18" charset="0"/>
            </a:endParaRPr>
          </a:p>
          <a:p>
            <a:pPr algn="just"/>
            <a:r>
              <a:rPr lang="el-GR" i="1" dirty="0" smtClean="0">
                <a:latin typeface="Cambria Math" pitchFamily="18" charset="0"/>
                <a:ea typeface="Cambria Math" pitchFamily="18" charset="0"/>
              </a:rPr>
              <a:t>Αν </a:t>
            </a:r>
            <a:r>
              <a:rPr lang="el-GR" i="1" dirty="0">
                <a:latin typeface="Cambria Math" pitchFamily="18" charset="0"/>
                <a:ea typeface="Cambria Math" pitchFamily="18" charset="0"/>
              </a:rPr>
              <a:t>εχώρησε καταδίκη του υπαιτίου για βασικό αδίκημα, η ποινή κατ' αυτού ή των οικείων του για το αδίκημα της νομιμοποίησης εσόδων που έχουν προκύψει από το ίδιο βασικό αδίκημα δεν μπορεί να υπερβαίνει την επιβληθείσα ποινή για την τέλεση του βασικού αδικήματος</a:t>
            </a:r>
            <a:r>
              <a:rPr lang="el-GR" i="1" dirty="0" smtClean="0">
                <a:latin typeface="Cambria Math" pitchFamily="18" charset="0"/>
                <a:ea typeface="Cambria Math" pitchFamily="18" charset="0"/>
              </a:rPr>
              <a:t>.</a:t>
            </a:r>
          </a:p>
          <a:p>
            <a:pPr algn="just"/>
            <a:r>
              <a:rPr lang="el-GR" dirty="0" smtClean="0">
                <a:sym typeface="Wingdings" pitchFamily="2" charset="2"/>
              </a:rPr>
              <a:t> </a:t>
            </a:r>
            <a:r>
              <a:rPr lang="el-GR" b="0" dirty="0">
                <a:latin typeface="Cambria Math" pitchFamily="18" charset="0"/>
                <a:ea typeface="Cambria Math" pitchFamily="18" charset="0"/>
                <a:sym typeface="Wingdings" pitchFamily="2" charset="2"/>
              </a:rPr>
              <a:t>Αντιστοιχία  της επιβαλλόμενης για το εξαρτημένο αδίκημα ποινής  με την επιβληθείσα για το κύριο έγκλημα ποινή</a:t>
            </a:r>
          </a:p>
          <a:p>
            <a:pPr algn="just"/>
            <a:endParaRPr lang="el-GR" i="1" dirty="0">
              <a:latin typeface="Cambria Math" pitchFamily="18" charset="0"/>
              <a:ea typeface="Cambria Math" pitchFamily="18" charset="0"/>
            </a:endParaRPr>
          </a:p>
          <a:p>
            <a:endParaRPr lang="el-GR" dirty="0"/>
          </a:p>
        </p:txBody>
      </p:sp>
    </p:spTree>
    <p:extLst>
      <p:ext uri="{BB962C8B-B14F-4D97-AF65-F5344CB8AC3E}">
        <p14:creationId xmlns:p14="http://schemas.microsoft.com/office/powerpoint/2010/main" val="239945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520940" cy="288032"/>
          </a:xfrm>
        </p:spPr>
        <p:txBody>
          <a:bodyPr/>
          <a:lstStyle/>
          <a:p>
            <a:endParaRPr lang="en-US"/>
          </a:p>
        </p:txBody>
      </p:sp>
      <p:sp>
        <p:nvSpPr>
          <p:cNvPr id="3" name="Content Placeholder 2"/>
          <p:cNvSpPr>
            <a:spLocks noGrp="1"/>
          </p:cNvSpPr>
          <p:nvPr>
            <p:ph idx="1"/>
          </p:nvPr>
        </p:nvSpPr>
        <p:spPr>
          <a:xfrm>
            <a:off x="822960" y="692696"/>
            <a:ext cx="7520940" cy="4536504"/>
          </a:xfrm>
        </p:spPr>
        <p:txBody>
          <a:bodyPr>
            <a:normAutofit/>
          </a:bodyPr>
          <a:lstStyle/>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1 στοιχ. στ</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i="1" dirty="0">
                <a:latin typeface="Cambria Math" pitchFamily="18" charset="0"/>
                <a:ea typeface="Cambria Math" pitchFamily="18" charset="0"/>
              </a:rPr>
              <a:t>Με φυλάκιση και χρηματική ποινή έως πεντακόσιες (500) ημερήσιες μονάδες τιμωρείται ο υπαίτιος του εγκλήματος της νομιμοποίησης εσόδων της περ. γ' της παρ. 1 του άρθρου 2 που δεν είναι συμμέτοχος στη διάπραξη του βασικού αδικήματος, εφόσον είναι οικείος του υπαιτίου του βασικού αδικήματος</a:t>
            </a:r>
            <a:r>
              <a:rPr lang="el-GR" i="1" dirty="0" smtClean="0">
                <a:latin typeface="Cambria Math" pitchFamily="18" charset="0"/>
                <a:ea typeface="Cambria Math" pitchFamily="18" charset="0"/>
              </a:rPr>
              <a:t>.</a:t>
            </a:r>
          </a:p>
          <a:p>
            <a:pPr algn="just"/>
            <a:endParaRPr lang="el-GR" i="1" dirty="0" smtClean="0">
              <a:latin typeface="Cambria Math" pitchFamily="18" charset="0"/>
              <a:ea typeface="Cambria Math" pitchFamily="18" charset="0"/>
            </a:endParaRPr>
          </a:p>
          <a:p>
            <a:pPr algn="just"/>
            <a:r>
              <a:rPr lang="el-GR" i="1" dirty="0" smtClean="0">
                <a:latin typeface="Cambria Math" pitchFamily="18" charset="0"/>
                <a:ea typeface="Cambria Math" pitchFamily="18" charset="0"/>
                <a:sym typeface="Wingdings" pitchFamily="2" charset="2"/>
              </a:rPr>
              <a:t> </a:t>
            </a:r>
            <a:r>
              <a:rPr lang="el-GR" sz="1500" b="0" dirty="0">
                <a:latin typeface="Cambria Math" pitchFamily="18" charset="0"/>
                <a:ea typeface="Cambria Math" pitchFamily="18" charset="0"/>
                <a:sym typeface="Wingdings" pitchFamily="2" charset="2"/>
              </a:rPr>
              <a:t>ΠΡΟΝΟΜΙΟΥΧΑ </a:t>
            </a:r>
            <a:r>
              <a:rPr lang="el-GR" sz="1500" b="0" dirty="0" smtClean="0">
                <a:latin typeface="Cambria Math" pitchFamily="18" charset="0"/>
                <a:ea typeface="Cambria Math" pitchFamily="18" charset="0"/>
                <a:sym typeface="Wingdings" pitchFamily="2" charset="2"/>
              </a:rPr>
              <a:t> ΠΑΡΑΛΛΑΓΗ </a:t>
            </a:r>
            <a:r>
              <a:rPr lang="el-GR" sz="1500" b="0" dirty="0">
                <a:latin typeface="Cambria Math" pitchFamily="18" charset="0"/>
                <a:ea typeface="Cambria Math" pitchFamily="18" charset="0"/>
                <a:sym typeface="Wingdings" pitchFamily="2" charset="2"/>
              </a:rPr>
              <a:t>ΝΟΜΙΜΟΠΟΙΗΣΗΣ </a:t>
            </a:r>
            <a:r>
              <a:rPr lang="el-GR" sz="1500" b="0" dirty="0" smtClean="0">
                <a:latin typeface="Cambria Math" pitchFamily="18" charset="0"/>
                <a:ea typeface="Cambria Math" pitchFamily="18" charset="0"/>
                <a:sym typeface="Wingdings" pitchFamily="2" charset="2"/>
              </a:rPr>
              <a:t> εφοσον ΕΊΝΑΙ ΟΙΚΕΙΟΣ Ο ΥΠΑΙΤΙΟΣ ΤΗΣ ΝΟΜΙΜΟΠΟΙΗΣΗΣ  (Αρθρ. 13 παρ. 1 στοιχ.β νέου Π.Κ. </a:t>
            </a:r>
            <a:r>
              <a:rPr lang="en-US" sz="1500" b="0" dirty="0" smtClean="0">
                <a:latin typeface="Cambria Math" pitchFamily="18" charset="0"/>
                <a:ea typeface="Cambria Math" pitchFamily="18" charset="0"/>
                <a:sym typeface="Wingdings" pitchFamily="2" charset="2"/>
              </a:rPr>
              <a:t>: </a:t>
            </a:r>
            <a:r>
              <a:rPr lang="el-GR" sz="1500" b="0" dirty="0" smtClean="0">
                <a:latin typeface="Cambria Math" pitchFamily="18" charset="0"/>
                <a:ea typeface="Cambria Math" pitchFamily="18" charset="0"/>
                <a:sym typeface="Wingdings" pitchFamily="2" charset="2"/>
              </a:rPr>
              <a:t>«</a:t>
            </a:r>
            <a:r>
              <a:rPr lang="el-GR" sz="1400" b="0" i="1" dirty="0"/>
              <a:t>Οικείοι είναι όσοι συνδέονται με δεσμό νόμιμης συγγένειας σε ευθεία γραμμή, οι θετοί γονείς και τα θετά τέκνα, οι ανάδοχοι γονείς και τα ανάδοχα τέκνα, οι επίτροποι ή επιμελητές του υπαίτιου και όσοι βρίσκονται υπό την επιτροπεία ή επιμέλεια του υπαιτίου, οι σύζυγοι,οι συμβιούντες με σταθερή συμβίωση ή με σύμφωνο συμβίωσης, οι μνηστευμένοι, οι αδερφοί και οι σύζυγοί τους ή οι συμβιούντες ως ανωτέρω με αυτούς και οι μνηστήρες των αδερφών, ακόμη κι αν ο γάμος, η συμβίωση ή η μνηστεία έχουν λυθεί.</a:t>
            </a:r>
            <a:r>
              <a:rPr lang="el-GR" sz="1500" b="0" i="1" dirty="0" smtClean="0">
                <a:latin typeface="Cambria Math" pitchFamily="18" charset="0"/>
                <a:ea typeface="Cambria Math" pitchFamily="18" charset="0"/>
                <a:sym typeface="Wingdings" pitchFamily="2" charset="2"/>
              </a:rPr>
              <a:t> </a:t>
            </a:r>
            <a:r>
              <a:rPr lang="el-GR" sz="1500" b="0" dirty="0" smtClean="0">
                <a:latin typeface="Cambria Math" pitchFamily="18" charset="0"/>
                <a:ea typeface="Cambria Math" pitchFamily="18" charset="0"/>
                <a:sym typeface="Wingdings" pitchFamily="2" charset="2"/>
              </a:rPr>
              <a:t>»)</a:t>
            </a:r>
            <a:endParaRPr lang="el-GR" sz="1500" b="0" dirty="0">
              <a:latin typeface="Cambria Math" pitchFamily="18" charset="0"/>
              <a:ea typeface="Cambria Math" pitchFamily="18" charset="0"/>
            </a:endParaRPr>
          </a:p>
          <a:p>
            <a:pPr algn="just"/>
            <a:endParaRPr lang="el-GR" i="1" dirty="0">
              <a:latin typeface="Cambria Math" pitchFamily="18" charset="0"/>
              <a:ea typeface="Cambria Math" pitchFamily="18" charset="0"/>
            </a:endParaRPr>
          </a:p>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1 . Στοιχ. ζ</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u="sng" dirty="0" smtClean="0">
                <a:effectLst>
                  <a:outerShdw blurRad="38100" dist="38100" dir="2700000" algn="tl">
                    <a:srgbClr val="000000">
                      <a:alpha val="43137"/>
                    </a:srgbClr>
                  </a:outerShdw>
                </a:effectLst>
                <a:latin typeface="Cambria Math" pitchFamily="18" charset="0"/>
                <a:ea typeface="Cambria Math" pitchFamily="18" charset="0"/>
              </a:rPr>
              <a:t> </a:t>
            </a:r>
            <a:r>
              <a:rPr lang="el-GR" i="1" dirty="0" smtClean="0">
                <a:latin typeface="Cambria Math" pitchFamily="18" charset="0"/>
                <a:ea typeface="Cambria Math" pitchFamily="18" charset="0"/>
              </a:rPr>
              <a:t>Το </a:t>
            </a:r>
            <a:r>
              <a:rPr lang="el-GR" i="1" dirty="0">
                <a:latin typeface="Cambria Math" pitchFamily="18" charset="0"/>
                <a:ea typeface="Cambria Math" pitchFamily="18" charset="0"/>
              </a:rPr>
              <a:t>τελευταίο εδάφιο της περ. ε' και η περ. στ' δεν εφαρμόζονται αν συντρέχουν περιστάσεις κατ' επάγγελμα τέλεσης της νομιμοποίησης.</a:t>
            </a:r>
          </a:p>
          <a:p>
            <a:pPr algn="just"/>
            <a:endParaRPr lang="el-GR" i="1" dirty="0">
              <a:latin typeface="Cambria Math" pitchFamily="18" charset="0"/>
              <a:ea typeface="Cambria Math" pitchFamily="18" charset="0"/>
            </a:endParaRPr>
          </a:p>
        </p:txBody>
      </p:sp>
    </p:spTree>
    <p:extLst>
      <p:ext uri="{BB962C8B-B14F-4D97-AF65-F5344CB8AC3E}">
        <p14:creationId xmlns:p14="http://schemas.microsoft.com/office/powerpoint/2010/main" val="4098555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200" b="1" u="sng" dirty="0" smtClean="0">
                <a:latin typeface="Cambria Math" pitchFamily="18" charset="0"/>
                <a:ea typeface="Cambria Math" pitchFamily="18" charset="0"/>
              </a:rPr>
              <a:t>Επιμετρηση  τησ  ποινησ για πραξεισ νομιμοποιησησ</a:t>
            </a:r>
            <a:endParaRPr lang="el-GR" sz="2200" b="1" u="sng" dirty="0"/>
          </a:p>
        </p:txBody>
      </p:sp>
      <p:sp>
        <p:nvSpPr>
          <p:cNvPr id="3" name="Content Placeholder 2"/>
          <p:cNvSpPr>
            <a:spLocks noGrp="1"/>
          </p:cNvSpPr>
          <p:nvPr>
            <p:ph idx="1"/>
          </p:nvPr>
        </p:nvSpPr>
        <p:spPr>
          <a:xfrm>
            <a:off x="827584" y="1412776"/>
            <a:ext cx="7520940" cy="3627741"/>
          </a:xfrm>
        </p:spPr>
        <p:txBody>
          <a:bodyPr/>
          <a:lstStyle/>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1 στοιχ. η</a:t>
            </a:r>
            <a:r>
              <a:rPr lang="el-GR" u="sng" dirty="0">
                <a:effectLst>
                  <a:outerShdw blurRad="38100" dist="38100" dir="2700000" algn="tl">
                    <a:srgbClr val="000000">
                      <a:alpha val="43137"/>
                    </a:srgbClr>
                  </a:outerShdw>
                </a:effectLst>
                <a:latin typeface="Cambria Math" pitchFamily="18" charset="0"/>
                <a:ea typeface="Cambria Math" pitchFamily="18" charset="0"/>
              </a:rPr>
              <a:t>)</a:t>
            </a:r>
            <a:r>
              <a:rPr lang="el-GR" b="0" dirty="0">
                <a:latin typeface="Cambria Math" pitchFamily="18" charset="0"/>
                <a:ea typeface="Cambria Math" pitchFamily="18" charset="0"/>
              </a:rPr>
              <a:t> </a:t>
            </a:r>
            <a:r>
              <a:rPr lang="el-GR" i="1" dirty="0">
                <a:latin typeface="Cambria Math" pitchFamily="18" charset="0"/>
                <a:ea typeface="Cambria Math" pitchFamily="18" charset="0"/>
              </a:rPr>
              <a:t>Κατά την επιμέτρηση της ποινής για πράξεις νομιμοποίησης εσόδων από εγκληματικές δραστηριότητες λαμβάνονται υπόψη ως επιβαρυντικές περιστάσεις οι </a:t>
            </a:r>
            <a:r>
              <a:rPr lang="el-GR" i="1" u="sng" dirty="0">
                <a:latin typeface="Cambria Math" pitchFamily="18" charset="0"/>
                <a:ea typeface="Cambria Math" pitchFamily="18" charset="0"/>
              </a:rPr>
              <a:t>αμετάκλητες καταδικαστικές αποφάσεις </a:t>
            </a:r>
            <a:r>
              <a:rPr lang="el-GR" i="1" dirty="0">
                <a:latin typeface="Cambria Math" pitchFamily="18" charset="0"/>
                <a:ea typeface="Cambria Math" pitchFamily="18" charset="0"/>
              </a:rPr>
              <a:t>για το αδίκημα αυτό που εκδίδουν δικαστήρια άλλων κρατών μερών της Σύμβασης του Συμβουλίου της Ευρώπης της 16ης Μαΐου 2005 για </a:t>
            </a:r>
            <a:r>
              <a:rPr lang="el-GR" i="1" u="sng" dirty="0">
                <a:latin typeface="Cambria Math" pitchFamily="18" charset="0"/>
                <a:ea typeface="Cambria Math" pitchFamily="18" charset="0"/>
              </a:rPr>
              <a:t>τη νομιμοποίηση, την ανίχνευση, την κατάσχεση και τη δήμευση εσόδων από εγκληματικές δραστηριότητες και τη χρηματοδότηση της τρομοκρατίας,</a:t>
            </a:r>
            <a:r>
              <a:rPr lang="el-GR" i="1" dirty="0">
                <a:latin typeface="Cambria Math" pitchFamily="18" charset="0"/>
                <a:ea typeface="Cambria Math" pitchFamily="18" charset="0"/>
              </a:rPr>
              <a:t> η οποία κυρώθηκε με τον ν. 4478/2017 (Α' 91</a:t>
            </a:r>
            <a:r>
              <a:rPr lang="el-GR" i="1" dirty="0" smtClean="0">
                <a:latin typeface="Cambria Math" pitchFamily="18" charset="0"/>
                <a:ea typeface="Cambria Math" pitchFamily="18" charset="0"/>
              </a:rPr>
              <a:t>)</a:t>
            </a:r>
          </a:p>
          <a:p>
            <a:pPr algn="just"/>
            <a:endParaRPr lang="el-GR" i="1" dirty="0">
              <a:latin typeface="Cambria Math" pitchFamily="18" charset="0"/>
              <a:ea typeface="Cambria Math" pitchFamily="18" charset="0"/>
            </a:endParaRPr>
          </a:p>
          <a:p>
            <a:pPr algn="just"/>
            <a:endParaRPr lang="el-GR" i="1" dirty="0"/>
          </a:p>
        </p:txBody>
      </p:sp>
    </p:spTree>
    <p:extLst>
      <p:ext uri="{BB962C8B-B14F-4D97-AF65-F5344CB8AC3E}">
        <p14:creationId xmlns:p14="http://schemas.microsoft.com/office/powerpoint/2010/main" val="3527115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520940" cy="548640"/>
          </a:xfrm>
        </p:spPr>
        <p:txBody>
          <a:bodyPr/>
          <a:lstStyle/>
          <a:p>
            <a:pPr algn="ctr"/>
            <a:r>
              <a:rPr lang="el-GR" dirty="0" smtClean="0"/>
              <a:t>Λοιπεσ ρυθμισεισ </a:t>
            </a:r>
            <a:endParaRPr lang="en-US" dirty="0"/>
          </a:p>
        </p:txBody>
      </p:sp>
      <p:sp>
        <p:nvSpPr>
          <p:cNvPr id="3" name="Content Placeholder 2"/>
          <p:cNvSpPr>
            <a:spLocks noGrp="1"/>
          </p:cNvSpPr>
          <p:nvPr>
            <p:ph idx="1"/>
          </p:nvPr>
        </p:nvSpPr>
        <p:spPr>
          <a:xfrm>
            <a:off x="251520" y="908720"/>
            <a:ext cx="8424936" cy="3771757"/>
          </a:xfrm>
        </p:spPr>
        <p:txBody>
          <a:bodyPr>
            <a:normAutofit fontScale="85000" lnSpcReduction="20000"/>
          </a:bodyPr>
          <a:lstStyle/>
          <a:p>
            <a:pPr algn="just"/>
            <a:r>
              <a:rPr lang="el-GR" sz="1500" u="sng" dirty="0" smtClean="0">
                <a:effectLst>
                  <a:outerShdw blurRad="38100" dist="38100" dir="2700000" algn="tl">
                    <a:srgbClr val="000000">
                      <a:alpha val="43137"/>
                    </a:srgbClr>
                  </a:outerShdw>
                </a:effectLst>
              </a:rPr>
              <a:t>Παρ. 2</a:t>
            </a:r>
            <a:r>
              <a:rPr lang="el-GR" sz="1500" u="sng" dirty="0">
                <a:effectLst>
                  <a:outerShdw blurRad="38100" dist="38100" dir="2700000" algn="tl">
                    <a:srgbClr val="000000">
                      <a:alpha val="43137"/>
                    </a:srgbClr>
                  </a:outerShdw>
                </a:effectLst>
              </a:rPr>
              <a:t>. </a:t>
            </a:r>
            <a:r>
              <a:rPr lang="el-GR" i="1" dirty="0">
                <a:latin typeface="Cambria Math" pitchFamily="18" charset="0"/>
                <a:ea typeface="Cambria Math" pitchFamily="18" charset="0"/>
              </a:rPr>
              <a:t>Η παρ. 1 εφαρμόζεται και όταν οι πράξεις νομιμοποίησης εσόδων από εγκληματικές δραστηριότητες τελέστηκαν στην αλλοδαπή από ημεδαπό, ακόμη και αν δεν συντρέχουν οι προϋποθέσεις των παρ. 1 και 3 του άρθρου 6 ΠΚ. Εφαρμόζεται επίσης και όταν οι πράξεις αυτές τελέστηκαν στην αλλοδαπή προς όφελος νομικού προσώπου ή οντότητας που έχει έδρα ή εγκατάσταση στην Ελλάδα</a:t>
            </a:r>
            <a:r>
              <a:rPr lang="el-GR" i="1" dirty="0" smtClean="0">
                <a:latin typeface="Cambria Math" pitchFamily="18" charset="0"/>
                <a:ea typeface="Cambria Math" pitchFamily="18" charset="0"/>
              </a:rPr>
              <a:t>.</a:t>
            </a:r>
          </a:p>
          <a:p>
            <a:pPr algn="just">
              <a:buFont typeface="Wingdings"/>
              <a:buChar char="à"/>
            </a:pPr>
            <a:r>
              <a:rPr lang="el-GR" b="0" dirty="0" smtClean="0">
                <a:latin typeface="Cambria Math" pitchFamily="18" charset="0"/>
                <a:ea typeface="Cambria Math" pitchFamily="18" charset="0"/>
                <a:sym typeface="Wingdings" pitchFamily="2" charset="2"/>
              </a:rPr>
              <a:t>Δηλαδή ανεξαρτήτως του αν η πράξη είναι αξιόποινη και κατά τους νόμους της χώρας στην οποία τελέστηκε ή αν διαπράχθηκε σε πολιτειακά ασύντακτη χώρα ΚΑΙ </a:t>
            </a:r>
          </a:p>
          <a:p>
            <a:pPr algn="just">
              <a:buFont typeface="Wingdings"/>
              <a:buChar char="à"/>
            </a:pPr>
            <a:r>
              <a:rPr lang="el-GR" b="0" dirty="0" smtClean="0">
                <a:latin typeface="Cambria Math" pitchFamily="18" charset="0"/>
                <a:ea typeface="Cambria Math" pitchFamily="18" charset="0"/>
                <a:sym typeface="Wingdings" pitchFamily="2" charset="2"/>
              </a:rPr>
              <a:t>Ανεξαρτήτως του αν υπάρχει έγκληση του παθόντος ή αίτηση της Κυβέρνησης της χώρας όπου τελέστηκε το πλημμέλημα.</a:t>
            </a:r>
            <a:endParaRPr lang="el-GR" b="0" dirty="0">
              <a:latin typeface="Cambria Math" pitchFamily="18" charset="0"/>
              <a:ea typeface="Cambria Math" pitchFamily="18" charset="0"/>
            </a:endParaRPr>
          </a:p>
          <a:p>
            <a:pPr algn="just"/>
            <a:endParaRPr lang="el-GR" b="0" dirty="0">
              <a:latin typeface="Cambria Math" pitchFamily="18" charset="0"/>
              <a:ea typeface="Cambria Math" pitchFamily="18" charset="0"/>
            </a:endParaRPr>
          </a:p>
          <a:p>
            <a:pPr algn="just"/>
            <a:r>
              <a:rPr lang="el-GR" sz="1500" u="sng" dirty="0" smtClean="0">
                <a:effectLst>
                  <a:outerShdw blurRad="38100" dist="38100" dir="2700000" algn="tl">
                    <a:srgbClr val="000000">
                      <a:alpha val="43137"/>
                    </a:srgbClr>
                  </a:outerShdw>
                </a:effectLst>
              </a:rPr>
              <a:t>Παρ. 3</a:t>
            </a:r>
            <a:r>
              <a:rPr lang="el-GR" sz="1500" u="sng" dirty="0">
                <a:effectLst>
                  <a:outerShdw blurRad="38100" dist="38100" dir="2700000" algn="tl">
                    <a:srgbClr val="000000">
                      <a:alpha val="43137"/>
                    </a:srgbClr>
                  </a:outerShdw>
                </a:effectLst>
              </a:rPr>
              <a:t>. </a:t>
            </a:r>
            <a:r>
              <a:rPr lang="el-GR" i="1" dirty="0">
                <a:latin typeface="Cambria Math" pitchFamily="18" charset="0"/>
                <a:ea typeface="Cambria Math" pitchFamily="18" charset="0"/>
              </a:rPr>
              <a:t>Η άσκηση ποινικής δίωξης και η καταδίκη για νομιμοποίηση εσόδων από εγκληματικές δραστηριότητες δεν προϋποθέτουν ποινική δίωξη ή καταδίκη του υπαιτίου για το βασικό αδίκημα</a:t>
            </a:r>
            <a:r>
              <a:rPr lang="el-GR" i="1" dirty="0" smtClean="0">
                <a:latin typeface="Cambria Math" pitchFamily="18" charset="0"/>
                <a:ea typeface="Cambria Math" pitchFamily="18" charset="0"/>
              </a:rPr>
              <a:t>.  (ΌΠΩΣ ΙΣΧΥΕ ΕΤΣΙ ΚΑΙ ΑΛΛΙΩΣ ΜΕ  ΤΟΝ Ν. 4557/2018)</a:t>
            </a:r>
            <a:endParaRPr lang="el-GR" i="1" dirty="0">
              <a:latin typeface="Cambria Math" pitchFamily="18" charset="0"/>
              <a:ea typeface="Cambria Math" pitchFamily="18" charset="0"/>
            </a:endParaRPr>
          </a:p>
          <a:p>
            <a:pPr algn="just"/>
            <a:r>
              <a:rPr lang="el-GR" b="0" dirty="0">
                <a:latin typeface="Cambria Math" pitchFamily="18" charset="0"/>
                <a:ea typeface="Cambria Math" pitchFamily="18" charset="0"/>
                <a:sym typeface="Wingdings" pitchFamily="2" charset="2"/>
              </a:rPr>
              <a:t>{</a:t>
            </a:r>
            <a:r>
              <a:rPr lang="el-GR" b="0" u="sng" dirty="0">
                <a:latin typeface="Cambria Math" pitchFamily="18" charset="0"/>
                <a:ea typeface="Cambria Math" pitchFamily="18" charset="0"/>
                <a:sym typeface="Wingdings" pitchFamily="2" charset="2"/>
              </a:rPr>
              <a:t>ΑΡΘΡΟ </a:t>
            </a:r>
            <a:r>
              <a:rPr lang="el-GR" b="0" u="sng" dirty="0" smtClean="0">
                <a:latin typeface="Cambria Math" pitchFamily="18" charset="0"/>
                <a:ea typeface="Cambria Math" pitchFamily="18" charset="0"/>
                <a:sym typeface="Wingdings" pitchFamily="2" charset="2"/>
              </a:rPr>
              <a:t>3, </a:t>
            </a:r>
            <a:r>
              <a:rPr lang="el-GR" b="0" u="sng" dirty="0">
                <a:latin typeface="Cambria Math" pitchFamily="18" charset="0"/>
                <a:ea typeface="Cambria Math" pitchFamily="18" charset="0"/>
                <a:sym typeface="Wingdings" pitchFamily="2" charset="2"/>
              </a:rPr>
              <a:t>παρ. </a:t>
            </a:r>
            <a:r>
              <a:rPr lang="el-GR" b="0" u="sng" dirty="0" smtClean="0">
                <a:latin typeface="Cambria Math" pitchFamily="18" charset="0"/>
                <a:ea typeface="Cambria Math" pitchFamily="18" charset="0"/>
                <a:sym typeface="Wingdings" pitchFamily="2" charset="2"/>
              </a:rPr>
              <a:t>3 της </a:t>
            </a:r>
            <a:r>
              <a:rPr lang="el-GR" b="0" u="sng" dirty="0">
                <a:latin typeface="Cambria Math" pitchFamily="18" charset="0"/>
                <a:ea typeface="Cambria Math" pitchFamily="18" charset="0"/>
                <a:sym typeface="Wingdings" pitchFamily="2" charset="2"/>
              </a:rPr>
              <a:t>ΟΔΗΓΙΑΣ </a:t>
            </a:r>
            <a:r>
              <a:rPr lang="en-US" b="0" dirty="0">
                <a:latin typeface="Cambria Math" pitchFamily="18" charset="0"/>
                <a:ea typeface="Cambria Math" pitchFamily="18" charset="0"/>
                <a:sym typeface="Wingdings" pitchFamily="2" charset="2"/>
              </a:rPr>
              <a:t>:</a:t>
            </a:r>
            <a:endParaRPr lang="el-GR" b="0" dirty="0">
              <a:latin typeface="Cambria Math" pitchFamily="18" charset="0"/>
              <a:ea typeface="Cambria Math" pitchFamily="18" charset="0"/>
              <a:sym typeface="Wingdings" pitchFamily="2" charset="2"/>
            </a:endParaRPr>
          </a:p>
          <a:p>
            <a:pPr algn="just"/>
            <a:r>
              <a:rPr lang="el-GR" b="0" i="1" dirty="0" smtClean="0">
                <a:latin typeface="Cambria Math" pitchFamily="18" charset="0"/>
                <a:ea typeface="Cambria Math" pitchFamily="18" charset="0"/>
                <a:sym typeface="Wingdings" pitchFamily="2" charset="2"/>
              </a:rPr>
              <a:t> </a:t>
            </a:r>
            <a:r>
              <a:rPr lang="el-GR" b="0" i="1" dirty="0">
                <a:latin typeface="Cambria Math" pitchFamily="18" charset="0"/>
                <a:ea typeface="Cambria Math" pitchFamily="18" charset="0"/>
                <a:sym typeface="Wingdings" pitchFamily="2" charset="2"/>
              </a:rPr>
              <a:t>Τα κράτη μέλη λαμβάνουν τα απαραίτητα μέτρα προκειμένου να διασφαλίσουν ότι:</a:t>
            </a:r>
          </a:p>
          <a:p>
            <a:pPr algn="just"/>
            <a:r>
              <a:rPr lang="el-GR" b="0" i="1" dirty="0">
                <a:latin typeface="Cambria Math" pitchFamily="18" charset="0"/>
                <a:ea typeface="Cambria Math" pitchFamily="18" charset="0"/>
                <a:sym typeface="Wingdings" pitchFamily="2" charset="2"/>
              </a:rPr>
              <a:t>α) προηγούμενη ή παράλληλη καταδίκη για την εγκληματική δραστηριότητα από την οποία προήλθε η περιουσία δεν </a:t>
            </a:r>
            <a:r>
              <a:rPr lang="el-GR" b="0" i="1" dirty="0" smtClean="0">
                <a:latin typeface="Cambria Math" pitchFamily="18" charset="0"/>
                <a:ea typeface="Cambria Math" pitchFamily="18" charset="0"/>
                <a:sym typeface="Wingdings" pitchFamily="2" charset="2"/>
              </a:rPr>
              <a:t>αποτελεί προϋπόθεση </a:t>
            </a:r>
            <a:r>
              <a:rPr lang="el-GR" b="0" i="1" dirty="0">
                <a:latin typeface="Cambria Math" pitchFamily="18" charset="0"/>
                <a:ea typeface="Cambria Math" pitchFamily="18" charset="0"/>
                <a:sym typeface="Wingdings" pitchFamily="2" charset="2"/>
              </a:rPr>
              <a:t>καταδίκης για τα αδικήματα που αναφέρονται στην παράγραφο 1 και 2· </a:t>
            </a:r>
            <a:r>
              <a:rPr lang="el-GR" b="0" i="1" dirty="0" smtClean="0">
                <a:latin typeface="Cambria Math" pitchFamily="18" charset="0"/>
                <a:ea typeface="Cambria Math" pitchFamily="18" charset="0"/>
                <a:sym typeface="Wingdings" pitchFamily="2" charset="2"/>
              </a:rPr>
              <a:t>}</a:t>
            </a:r>
            <a:endParaRPr lang="el-GR" b="0" i="1" dirty="0">
              <a:latin typeface="Cambria Math" pitchFamily="18" charset="0"/>
              <a:ea typeface="Cambria Math" pitchFamily="18" charset="0"/>
            </a:endParaRPr>
          </a:p>
          <a:p>
            <a:endParaRPr lang="en-US" dirty="0"/>
          </a:p>
        </p:txBody>
      </p:sp>
    </p:spTree>
    <p:extLst>
      <p:ext uri="{BB962C8B-B14F-4D97-AF65-F5344CB8AC3E}">
        <p14:creationId xmlns:p14="http://schemas.microsoft.com/office/powerpoint/2010/main" val="3633226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520940" cy="288032"/>
          </a:xfrm>
        </p:spPr>
        <p:txBody>
          <a:bodyPr/>
          <a:lstStyle/>
          <a:p>
            <a:r>
              <a:rPr lang="el-GR" dirty="0" smtClean="0"/>
              <a:t>.</a:t>
            </a:r>
            <a:endParaRPr lang="en-US" dirty="0"/>
          </a:p>
        </p:txBody>
      </p:sp>
      <p:sp>
        <p:nvSpPr>
          <p:cNvPr id="3" name="Content Placeholder 2"/>
          <p:cNvSpPr>
            <a:spLocks noGrp="1"/>
          </p:cNvSpPr>
          <p:nvPr>
            <p:ph idx="1"/>
          </p:nvPr>
        </p:nvSpPr>
        <p:spPr>
          <a:xfrm>
            <a:off x="323528" y="116632"/>
            <a:ext cx="8496944" cy="4968552"/>
          </a:xfrm>
        </p:spPr>
        <p:txBody>
          <a:bodyPr>
            <a:normAutofit lnSpcReduction="10000"/>
          </a:bodyPr>
          <a:lstStyle/>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4</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i="1" dirty="0">
                <a:latin typeface="Cambria Math" pitchFamily="18" charset="0"/>
                <a:ea typeface="Cambria Math" pitchFamily="18" charset="0"/>
              </a:rPr>
              <a:t>Στις περιπτώσεις εξάλειψης του αξιόποινου, δικαστικής άφεσης της ποινής, αθώωσης λόγω του ότι η πράξη κατέστη ανέγκλητη ή απαλλαγής του υπαιτίου από την ποινή λόγω ικανοποίησης του ζημιωθέντος για το βασικό αδίκημα, για το οποίο προβλέπεται ότι η ικανοποίηση του ζημιωθέντος επιφέρει αυτό το αποτέλεσμα, εξαλείφεται το αξιόποινο, δεν επιβάλλεται ποινή, κηρύσσεται αθώος ή απαλλάσσεται αντίστοιχα ο υπαίτιος από την ποινή και για τις συναφείς πράξεις νομιμοποίησης εσόδων. Η παρούσα δεν εφαρμόζεται όταν το αξιόποινο του βασικού αδικήματος εξαλείφθηκε λόγω παραγραφής</a:t>
            </a:r>
            <a:r>
              <a:rPr lang="el-GR" i="1" dirty="0" smtClean="0">
                <a:latin typeface="Cambria Math" pitchFamily="18" charset="0"/>
                <a:ea typeface="Cambria Math" pitchFamily="18" charset="0"/>
              </a:rPr>
              <a:t>.</a:t>
            </a:r>
          </a:p>
          <a:p>
            <a:pPr algn="just">
              <a:buFont typeface="Wingdings"/>
              <a:buChar char="à"/>
            </a:pPr>
            <a:r>
              <a:rPr lang="el-GR" b="0" dirty="0" smtClean="0">
                <a:latin typeface="Cambria Math" pitchFamily="18" charset="0"/>
                <a:ea typeface="Cambria Math" pitchFamily="18" charset="0"/>
                <a:sym typeface="Wingdings" pitchFamily="2" charset="2"/>
              </a:rPr>
              <a:t>Ισχυε και στο προισχύσαν αρ. 39 παρ. 3 , προστέθηκε η περίπτωση της δικαστικής άφεση της ποινής </a:t>
            </a:r>
            <a:endParaRPr lang="el-GR" b="0" dirty="0">
              <a:latin typeface="Cambria Math" pitchFamily="18" charset="0"/>
              <a:ea typeface="Cambria Math" pitchFamily="18" charset="0"/>
            </a:endParaRPr>
          </a:p>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5</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i="1" dirty="0">
                <a:latin typeface="Cambria Math" pitchFamily="18" charset="0"/>
                <a:ea typeface="Cambria Math" pitchFamily="18" charset="0"/>
              </a:rPr>
              <a:t>Με φυλάκιση μέχρι δύο (2) έτη και χρηματική ποινή έως διακόσιες (200) ημερήσιες μονάδες τιμωρείται ο υπάλληλος του υπόχρεου νομικού προσώπου ή όποιο άλλο υπόχρεο προς αναφορά ύποπτων συναλλαγών πρόσωπο παραλείπει να αναφέρει αρμοδίως ύποπτες ή ασυνήθεις συναλλαγές ή δραστηριότητες ή παρουσιάζει ψευδή ή παραπλανητικά στοιχεία, κατά παράβαση των σχετικών νομοθετικών, διοικητικών ή κανονιστικών διατάξεων και κανόνων, εφόσον για την πράξη του δεν προβλέπεται βαρύτερη ποινή από άλλες διατάξεις</a:t>
            </a:r>
            <a:r>
              <a:rPr lang="el-GR" b="0" dirty="0">
                <a:latin typeface="Cambria Math" pitchFamily="18" charset="0"/>
                <a:ea typeface="Cambria Math" pitchFamily="18" charset="0"/>
              </a:rPr>
              <a:t>.</a:t>
            </a:r>
          </a:p>
          <a:p>
            <a:pPr>
              <a:buFont typeface="Wingdings"/>
              <a:buChar char="à"/>
            </a:pPr>
            <a:r>
              <a:rPr lang="el-GR" b="0" dirty="0" smtClean="0">
                <a:latin typeface="Cambria Math" pitchFamily="18" charset="0"/>
                <a:ea typeface="Cambria Math" pitchFamily="18" charset="0"/>
                <a:sym typeface="Wingdings" pitchFamily="2" charset="2"/>
              </a:rPr>
              <a:t>Στο προισχύσαν άρθρο προέβλεπε μόνο ίδια ποινή φυλάκισης, χωρίς χρηματική ποινή</a:t>
            </a:r>
          </a:p>
          <a:p>
            <a:pPr>
              <a:buFont typeface="Wingdings"/>
              <a:buChar char="à"/>
            </a:pPr>
            <a:r>
              <a:rPr lang="el-GR" b="0" dirty="0" smtClean="0">
                <a:latin typeface="Cambria Math" pitchFamily="18" charset="0"/>
                <a:ea typeface="Cambria Math" pitchFamily="18" charset="0"/>
                <a:sym typeface="Wingdings" pitchFamily="2" charset="2"/>
              </a:rPr>
              <a:t>Ιδιαίτερο έγκλημα / τελείται και δι΄ ενέργειας και δια παραλείψεως.</a:t>
            </a:r>
          </a:p>
          <a:p>
            <a:pPr>
              <a:buFont typeface="Wingdings"/>
              <a:buChar char="à"/>
            </a:pPr>
            <a:r>
              <a:rPr lang="el-GR" b="0" dirty="0" smtClean="0">
                <a:latin typeface="Cambria Math" pitchFamily="18" charset="0"/>
                <a:ea typeface="Cambria Math" pitchFamily="18" charset="0"/>
                <a:sym typeface="Wingdings" pitchFamily="2" charset="2"/>
              </a:rPr>
              <a:t>Ρήτρα Επικουρικότητας  </a:t>
            </a:r>
            <a:endParaRPr lang="en-US" b="0" dirty="0">
              <a:latin typeface="Cambria Math" pitchFamily="18" charset="0"/>
              <a:ea typeface="Cambria Math" pitchFamily="18" charset="0"/>
            </a:endParaRPr>
          </a:p>
        </p:txBody>
      </p:sp>
    </p:spTree>
    <p:extLst>
      <p:ext uri="{BB962C8B-B14F-4D97-AF65-F5344CB8AC3E}">
        <p14:creationId xmlns:p14="http://schemas.microsoft.com/office/powerpoint/2010/main" val="2794017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470952"/>
          </a:xfrm>
        </p:spPr>
        <p:txBody>
          <a:bodyPr/>
          <a:lstStyle/>
          <a:p>
            <a:r>
              <a:rPr lang="el-GR" dirty="0" smtClean="0"/>
              <a:t>ΑΡΜΟΔΙΟΤΗΤΑ- ΕΙΔΙΚΕΣ ΑΝΑΚΡΙΤΙΚΕΣ ΠΡΑΞΕΙΣ </a:t>
            </a:r>
            <a:endParaRPr lang="en-US" dirty="0"/>
          </a:p>
        </p:txBody>
      </p:sp>
      <p:sp>
        <p:nvSpPr>
          <p:cNvPr id="3" name="Content Placeholder 2"/>
          <p:cNvSpPr>
            <a:spLocks noGrp="1"/>
          </p:cNvSpPr>
          <p:nvPr>
            <p:ph idx="1"/>
          </p:nvPr>
        </p:nvSpPr>
        <p:spPr>
          <a:xfrm>
            <a:off x="822960" y="836712"/>
            <a:ext cx="7520940" cy="3843765"/>
          </a:xfrm>
        </p:spPr>
        <p:txBody>
          <a:bodyPr/>
          <a:lstStyle/>
          <a:p>
            <a:pPr algn="just"/>
            <a:endParaRPr lang="el-GR" u="sng" dirty="0">
              <a:effectLst>
                <a:outerShdw blurRad="38100" dist="38100" dir="2700000" algn="tl">
                  <a:srgbClr val="000000">
                    <a:alpha val="43137"/>
                  </a:srgbClr>
                </a:outerShdw>
              </a:effectLst>
              <a:latin typeface="Cambria Math" pitchFamily="18" charset="0"/>
              <a:ea typeface="Cambria Math" pitchFamily="18" charset="0"/>
            </a:endParaRPr>
          </a:p>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6. </a:t>
            </a:r>
            <a:r>
              <a:rPr lang="el-GR" i="1" dirty="0">
                <a:latin typeface="Cambria Math" pitchFamily="18" charset="0"/>
                <a:ea typeface="Cambria Math" pitchFamily="18" charset="0"/>
              </a:rPr>
              <a:t>Τα κακουργήματα που προβλέπονται στον παρόντα νόμο δικάζονται από το Τριμελές Εφετείο Κακουργημάτων και τα πλημμελήματα από το Τριμελές Πλημμελειοδικείο</a:t>
            </a:r>
            <a:r>
              <a:rPr lang="el-GR" b="0" dirty="0" smtClean="0">
                <a:latin typeface="Cambria Math" pitchFamily="18" charset="0"/>
                <a:ea typeface="Cambria Math" pitchFamily="18" charset="0"/>
              </a:rPr>
              <a:t>.</a:t>
            </a:r>
          </a:p>
          <a:p>
            <a:pPr algn="just"/>
            <a:endParaRPr lang="el-GR" b="0" dirty="0">
              <a:latin typeface="Cambria Math" pitchFamily="18" charset="0"/>
              <a:ea typeface="Cambria Math" pitchFamily="18" charset="0"/>
            </a:endParaRPr>
          </a:p>
          <a:p>
            <a:pPr algn="just"/>
            <a:endParaRPr lang="el-GR" b="0" dirty="0" smtClean="0">
              <a:latin typeface="Cambria Math" pitchFamily="18" charset="0"/>
              <a:ea typeface="Cambria Math" pitchFamily="18" charset="0"/>
            </a:endParaRPr>
          </a:p>
          <a:p>
            <a:pPr algn="just"/>
            <a:endParaRPr lang="el-GR" b="0" dirty="0">
              <a:latin typeface="Cambria Math" pitchFamily="18" charset="0"/>
              <a:ea typeface="Cambria Math" pitchFamily="18" charset="0"/>
            </a:endParaRPr>
          </a:p>
          <a:p>
            <a:pPr algn="just"/>
            <a:r>
              <a:rPr lang="el-GR" u="sng" dirty="0" smtClean="0">
                <a:effectLst>
                  <a:outerShdw blurRad="38100" dist="38100" dir="2700000" algn="tl">
                    <a:srgbClr val="000000">
                      <a:alpha val="43137"/>
                    </a:srgbClr>
                  </a:outerShdw>
                </a:effectLst>
                <a:latin typeface="Cambria Math" pitchFamily="18" charset="0"/>
                <a:ea typeface="Cambria Math" pitchFamily="18" charset="0"/>
              </a:rPr>
              <a:t>Παρ. 7</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i="1" dirty="0">
                <a:latin typeface="Cambria Math" pitchFamily="18" charset="0"/>
                <a:ea typeface="Cambria Math" pitchFamily="18" charset="0"/>
              </a:rPr>
              <a:t>Επί των εγκλημάτων της παρ. 1 δύνανται να διενεργηθούν οι ειδικές ανακριτικές πράξεις του άρθρου 254 του Κώδικα Ποινικής Δικονομίας (ΚΠΔ, ν. 4620/2019, Α' 96).</a:t>
            </a:r>
          </a:p>
          <a:p>
            <a:endParaRPr lang="en-US" dirty="0"/>
          </a:p>
        </p:txBody>
      </p:sp>
    </p:spTree>
    <p:extLst>
      <p:ext uri="{BB962C8B-B14F-4D97-AF65-F5344CB8AC3E}">
        <p14:creationId xmlns:p14="http://schemas.microsoft.com/office/powerpoint/2010/main" val="2224956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Διαχρονικο δικαιο</a:t>
            </a:r>
            <a:endParaRPr lang="el-GR" dirty="0"/>
          </a:p>
        </p:txBody>
      </p:sp>
      <p:sp>
        <p:nvSpPr>
          <p:cNvPr id="3" name="Content Placeholder 2"/>
          <p:cNvSpPr>
            <a:spLocks noGrp="1"/>
          </p:cNvSpPr>
          <p:nvPr>
            <p:ph idx="1"/>
          </p:nvPr>
        </p:nvSpPr>
        <p:spPr>
          <a:xfrm>
            <a:off x="822960" y="908720"/>
            <a:ext cx="7520940" cy="4176464"/>
          </a:xfrm>
        </p:spPr>
        <p:txBody>
          <a:bodyPr>
            <a:normAutofit fontScale="92500" lnSpcReduction="20000"/>
          </a:bodyPr>
          <a:lstStyle/>
          <a:p>
            <a:pPr algn="ctr"/>
            <a:r>
              <a:rPr lang="el-GR" u="sng" dirty="0" smtClean="0">
                <a:latin typeface="Cambria Math" pitchFamily="18" charset="0"/>
                <a:ea typeface="Cambria Math" pitchFamily="18" charset="0"/>
              </a:rPr>
              <a:t>ΑΡΘΡΟ 2- ΠΑΡ. 1 ΠΟΙΝΙΚΟΥ ΚΩΔΙΚΑ</a:t>
            </a:r>
            <a:endParaRPr lang="en-US" u="sng" dirty="0">
              <a:latin typeface="Cambria Math" pitchFamily="18" charset="0"/>
              <a:ea typeface="Cambria Math" pitchFamily="18" charset="0"/>
            </a:endParaRPr>
          </a:p>
          <a:p>
            <a:pPr algn="ctr"/>
            <a:r>
              <a:rPr lang="el-GR" b="0" dirty="0" smtClean="0">
                <a:latin typeface="Cambria Math" pitchFamily="18" charset="0"/>
                <a:ea typeface="Cambria Math" pitchFamily="18" charset="0"/>
              </a:rPr>
              <a:t>Αν </a:t>
            </a:r>
            <a:r>
              <a:rPr lang="el-GR" b="0" dirty="0">
                <a:latin typeface="Cambria Math" pitchFamily="18" charset="0"/>
                <a:ea typeface="Cambria Math" pitchFamily="18" charset="0"/>
              </a:rPr>
              <a:t>από την τέλεση της πράξης ως την αμετάκλητη εκδίκασή της ίσχυσαν περισσότερες διατάξεις νόμων,εφαρμόζεται αυτή που στη συγκεκριμένη περίπτωση οδηγεί στην ευμενέστερη μεταχείριση του κατηγορουμένου</a:t>
            </a:r>
            <a:r>
              <a:rPr lang="el-GR" b="0" dirty="0" smtClean="0">
                <a:latin typeface="Cambria Math" pitchFamily="18" charset="0"/>
                <a:ea typeface="Cambria Math" pitchFamily="18" charset="0"/>
              </a:rPr>
              <a:t>.</a:t>
            </a:r>
          </a:p>
          <a:p>
            <a:pPr algn="just"/>
            <a:r>
              <a:rPr lang="el-GR" b="0" dirty="0" smtClean="0">
                <a:latin typeface="Cambria Math" pitchFamily="18" charset="0"/>
                <a:ea typeface="Cambria Math" pitchFamily="18" charset="0"/>
              </a:rPr>
              <a:t>-Ν. 2331/95</a:t>
            </a:r>
          </a:p>
          <a:p>
            <a:pPr algn="just"/>
            <a:r>
              <a:rPr lang="el-GR" b="0" dirty="0" smtClean="0">
                <a:latin typeface="Cambria Math" pitchFamily="18" charset="0"/>
                <a:ea typeface="Cambria Math" pitchFamily="18" charset="0"/>
              </a:rPr>
              <a:t>-ΤΡΟΠΟΠΟΙΗΣΗ ΜΕ Ν. 3424/2005</a:t>
            </a:r>
          </a:p>
          <a:p>
            <a:pPr algn="just"/>
            <a:r>
              <a:rPr lang="el-GR" b="0" dirty="0" smtClean="0">
                <a:latin typeface="Cambria Math" pitchFamily="18" charset="0"/>
                <a:ea typeface="Cambria Math" pitchFamily="18" charset="0"/>
              </a:rPr>
              <a:t>-Ν. 3691/2008</a:t>
            </a:r>
          </a:p>
          <a:p>
            <a:pPr algn="just"/>
            <a:r>
              <a:rPr lang="el-GR" b="0" dirty="0" smtClean="0">
                <a:latin typeface="Cambria Math" pitchFamily="18" charset="0"/>
                <a:ea typeface="Cambria Math" pitchFamily="18" charset="0"/>
              </a:rPr>
              <a:t>-Ν. 4557/2018</a:t>
            </a:r>
          </a:p>
          <a:p>
            <a:pPr algn="just"/>
            <a:r>
              <a:rPr lang="el-GR" b="0" dirty="0" smtClean="0">
                <a:latin typeface="Cambria Math" pitchFamily="18" charset="0"/>
                <a:ea typeface="Cambria Math" pitchFamily="18" charset="0"/>
              </a:rPr>
              <a:t>-ΤΡΟΠΟΠΟΙΗΣΗ ΜΕ Ν. 4816/2021</a:t>
            </a:r>
          </a:p>
          <a:p>
            <a:pPr algn="just"/>
            <a:endParaRPr lang="el-GR" b="0" dirty="0">
              <a:latin typeface="Cambria Math" pitchFamily="18" charset="0"/>
              <a:ea typeface="Cambria Math" pitchFamily="18" charset="0"/>
            </a:endParaRPr>
          </a:p>
          <a:p>
            <a:pPr algn="just"/>
            <a:r>
              <a:rPr lang="el-GR" dirty="0" smtClean="0">
                <a:latin typeface="Cambria Math" pitchFamily="18" charset="0"/>
                <a:ea typeface="Cambria Math" pitchFamily="18" charset="0"/>
              </a:rPr>
              <a:t>-ΤΗΡΕΙΤΑΙ Η ΑΡΧΗ ΤΗΣ ΑΝΑΛΟΓΙΚΟΤΗΤΑΣ  ?</a:t>
            </a:r>
          </a:p>
          <a:p>
            <a:pPr algn="just"/>
            <a:r>
              <a:rPr lang="el-GR" dirty="0" smtClean="0">
                <a:latin typeface="Cambria Math" pitchFamily="18" charset="0"/>
                <a:ea typeface="Cambria Math" pitchFamily="18" charset="0"/>
              </a:rPr>
              <a:t>-ΙΔΙΑ ΑΠΑΞΙΑ ΓΙΑ ΟΛΕΣ ΤΙΣ ΥΠΟΣΤΑΣΕΙΣ ΝΟΜΙΜΟΠΟΙΗΣΗΣ</a:t>
            </a:r>
            <a:r>
              <a:rPr lang="el-GR" dirty="0">
                <a:latin typeface="Cambria Math" pitchFamily="18" charset="0"/>
                <a:ea typeface="Cambria Math" pitchFamily="18" charset="0"/>
              </a:rPr>
              <a:t> </a:t>
            </a:r>
            <a:r>
              <a:rPr lang="el-GR" dirty="0" smtClean="0">
                <a:latin typeface="Cambria Math" pitchFamily="18" charset="0"/>
                <a:ea typeface="Cambria Math" pitchFamily="18" charset="0"/>
              </a:rPr>
              <a:t> ΑΠΌ ΤΟΝ ΕΛΛΗΝΑ ΝΟΜΟΘΕΤΗ?</a:t>
            </a:r>
          </a:p>
          <a:p>
            <a:pPr algn="just"/>
            <a:r>
              <a:rPr lang="el-GR" dirty="0" smtClean="0">
                <a:latin typeface="Cambria Math" pitchFamily="18" charset="0"/>
                <a:ea typeface="Cambria Math" pitchFamily="18" charset="0"/>
              </a:rPr>
              <a:t>-ΑΥΣΤΗΡΑ ΠΛΑΙΣΙΑ ΠΟΙΝΩΝ </a:t>
            </a:r>
            <a:r>
              <a:rPr lang="en-US" dirty="0" smtClean="0">
                <a:latin typeface="Cambria Math" pitchFamily="18" charset="0"/>
                <a:ea typeface="Cambria Math" pitchFamily="18" charset="0"/>
              </a:rPr>
              <a:t>:</a:t>
            </a:r>
            <a:r>
              <a:rPr lang="el-GR" dirty="0" smtClean="0">
                <a:latin typeface="Cambria Math" pitchFamily="18" charset="0"/>
                <a:ea typeface="Cambria Math" pitchFamily="18" charset="0"/>
              </a:rPr>
              <a:t> ΑΝΤΑΠΟΚΡΙΝΕΤΑΙ ΣΤΙΣ ΑΝΑΓΚΕΣ ΓΕΝΙΚΗΣ ΠΡΟΛΗΨΗΣ?ΛΕΙΤΟΥΡΓΕΙ ΑΠΟΤΡΕΠΤΙΚΑ ΓΙΑ ΕΠΙΔΟΞΟΥΣ ΔΡΑΣΤΕΣ ΚΑΙ ΣΥΜΜΕΤΟΧΟΥΣ?</a:t>
            </a:r>
            <a:endParaRPr lang="el-GR" dirty="0">
              <a:latin typeface="Cambria Math" pitchFamily="18" charset="0"/>
              <a:ea typeface="Cambria Math" pitchFamily="18" charset="0"/>
            </a:endParaRPr>
          </a:p>
        </p:txBody>
      </p:sp>
    </p:spTree>
    <p:extLst>
      <p:ext uri="{BB962C8B-B14F-4D97-AF65-F5344CB8AC3E}">
        <p14:creationId xmlns:p14="http://schemas.microsoft.com/office/powerpoint/2010/main" val="146999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047016"/>
          </a:xfrm>
        </p:spPr>
        <p:txBody>
          <a:bodyPr/>
          <a:lstStyle/>
          <a:p>
            <a:pPr algn="ctr"/>
            <a:r>
              <a:rPr lang="el-GR" sz="1500" b="1" u="sng" dirty="0" smtClean="0">
                <a:latin typeface="Cambria Math" pitchFamily="18" charset="0"/>
                <a:ea typeface="Cambria Math" pitchFamily="18" charset="0"/>
              </a:rPr>
              <a:t>Οδηγία  </a:t>
            </a:r>
            <a:r>
              <a:rPr lang="el-GR" sz="1500" b="1" u="sng" dirty="0">
                <a:latin typeface="Cambria Math" pitchFamily="18" charset="0"/>
                <a:ea typeface="Cambria Math" pitchFamily="18" charset="0"/>
              </a:rPr>
              <a:t>(ΕΕ) </a:t>
            </a:r>
            <a:r>
              <a:rPr lang="el-GR" sz="1500" b="1" u="sng" dirty="0" smtClean="0">
                <a:latin typeface="Cambria Math" pitchFamily="18" charset="0"/>
                <a:ea typeface="Cambria Math" pitchFamily="18" charset="0"/>
              </a:rPr>
              <a:t> 2018/1673  </a:t>
            </a:r>
            <a:r>
              <a:rPr lang="el-GR" sz="1500" b="1" u="sng" dirty="0">
                <a:latin typeface="Cambria Math" pitchFamily="18" charset="0"/>
                <a:ea typeface="Cambria Math" pitchFamily="18" charset="0"/>
              </a:rPr>
              <a:t>του </a:t>
            </a:r>
            <a:r>
              <a:rPr lang="el-GR" sz="1500" b="1" u="sng" dirty="0" smtClean="0">
                <a:latin typeface="Cambria Math" pitchFamily="18" charset="0"/>
                <a:ea typeface="Cambria Math" pitchFamily="18" charset="0"/>
              </a:rPr>
              <a:t> Ευρωπαϊκου  Κοινοβουλιου  και  </a:t>
            </a:r>
            <a:r>
              <a:rPr lang="el-GR" sz="1500" b="1" u="sng" dirty="0">
                <a:latin typeface="Cambria Math" pitchFamily="18" charset="0"/>
                <a:ea typeface="Cambria Math" pitchFamily="18" charset="0"/>
              </a:rPr>
              <a:t>του </a:t>
            </a:r>
            <a:r>
              <a:rPr lang="el-GR" sz="1500" b="1" u="sng" dirty="0" smtClean="0">
                <a:latin typeface="Cambria Math" pitchFamily="18" charset="0"/>
                <a:ea typeface="Cambria Math" pitchFamily="18" charset="0"/>
              </a:rPr>
              <a:t>Συμβουλιου,  τηΣ  23</a:t>
            </a:r>
            <a:r>
              <a:rPr lang="el-GR" sz="1500" b="1" u="sng" baseline="30000" dirty="0" smtClean="0">
                <a:latin typeface="Cambria Math" pitchFamily="18" charset="0"/>
                <a:ea typeface="Cambria Math" pitchFamily="18" charset="0"/>
              </a:rPr>
              <a:t>ης</a:t>
            </a:r>
            <a:r>
              <a:rPr lang="el-GR" sz="1500" b="1" u="sng" dirty="0" smtClean="0">
                <a:latin typeface="Cambria Math" pitchFamily="18" charset="0"/>
                <a:ea typeface="Cambria Math" pitchFamily="18" charset="0"/>
              </a:rPr>
              <a:t>  Οκτωβριου  </a:t>
            </a:r>
            <a:r>
              <a:rPr lang="el-GR" sz="1500" b="1" u="sng" dirty="0">
                <a:latin typeface="Cambria Math" pitchFamily="18" charset="0"/>
                <a:ea typeface="Cambria Math" pitchFamily="18" charset="0"/>
              </a:rPr>
              <a:t>2018, </a:t>
            </a:r>
            <a:r>
              <a:rPr lang="el-GR" sz="1500" b="1" u="sng" dirty="0" smtClean="0">
                <a:latin typeface="Cambria Math" pitchFamily="18" charset="0"/>
                <a:ea typeface="Cambria Math" pitchFamily="18" charset="0"/>
              </a:rPr>
              <a:t>σχετικα  με </a:t>
            </a:r>
            <a:r>
              <a:rPr lang="el-GR" sz="1500" b="1" u="sng" dirty="0">
                <a:latin typeface="Cambria Math" pitchFamily="18" charset="0"/>
                <a:ea typeface="Cambria Math" pitchFamily="18" charset="0"/>
              </a:rPr>
              <a:t>την </a:t>
            </a:r>
            <a:r>
              <a:rPr lang="el-GR" sz="1500" b="1" u="sng" dirty="0" smtClean="0">
                <a:latin typeface="Cambria Math" pitchFamily="18" charset="0"/>
                <a:ea typeface="Cambria Math" pitchFamily="18" charset="0"/>
              </a:rPr>
              <a:t>καταπολεμηση τησ νομιμοποιησηΣ εσΟδων απΟ παράνομεΣ δραστηριότητεΣ  ΜΕσω </a:t>
            </a:r>
            <a:r>
              <a:rPr lang="el-GR" sz="1500" b="1" u="sng" dirty="0">
                <a:latin typeface="Cambria Math" pitchFamily="18" charset="0"/>
                <a:ea typeface="Cambria Math" pitchFamily="18" charset="0"/>
              </a:rPr>
              <a:t>του </a:t>
            </a:r>
            <a:r>
              <a:rPr lang="el-GR" sz="1500" b="1" u="sng" dirty="0" smtClean="0">
                <a:latin typeface="Cambria Math" pitchFamily="18" charset="0"/>
                <a:ea typeface="Cambria Math" pitchFamily="18" charset="0"/>
              </a:rPr>
              <a:t>ποινικοΥ  δικαΙου</a:t>
            </a:r>
            <a:endParaRPr lang="en-US" sz="1500" u="sng" dirty="0">
              <a:latin typeface="Cambria Math" pitchFamily="18" charset="0"/>
              <a:ea typeface="Cambria Math" pitchFamily="18" charset="0"/>
            </a:endParaRPr>
          </a:p>
        </p:txBody>
      </p:sp>
      <p:sp>
        <p:nvSpPr>
          <p:cNvPr id="3" name="Content Placeholder 2"/>
          <p:cNvSpPr>
            <a:spLocks noGrp="1"/>
          </p:cNvSpPr>
          <p:nvPr>
            <p:ph idx="1"/>
          </p:nvPr>
        </p:nvSpPr>
        <p:spPr>
          <a:xfrm>
            <a:off x="539552" y="1268760"/>
            <a:ext cx="8352928" cy="4968552"/>
          </a:xfrm>
        </p:spPr>
        <p:txBody>
          <a:bodyPr>
            <a:normAutofit fontScale="85000" lnSpcReduction="20000"/>
          </a:bodyPr>
          <a:lstStyle/>
          <a:p>
            <a:pPr marL="0" indent="0" algn="just"/>
            <a:r>
              <a:rPr lang="el-GR" b="0" u="sng" dirty="0">
                <a:latin typeface="Cambria Math" pitchFamily="18" charset="0"/>
                <a:ea typeface="Cambria Math" pitchFamily="18" charset="0"/>
              </a:rPr>
              <a:t>-Άρθρο 1  Αντικείμενο και πεδίο εφαρμογής </a:t>
            </a:r>
          </a:p>
          <a:p>
            <a:pPr algn="just">
              <a:buAutoNum type="arabicPeriod"/>
            </a:pPr>
            <a:r>
              <a:rPr lang="el-GR" b="0" i="1" dirty="0" smtClean="0">
                <a:latin typeface="Cambria Math" pitchFamily="18" charset="0"/>
                <a:ea typeface="Cambria Math" pitchFamily="18" charset="0"/>
              </a:rPr>
              <a:t>‘’Η </a:t>
            </a:r>
            <a:r>
              <a:rPr lang="el-GR" b="0" i="1" dirty="0">
                <a:latin typeface="Cambria Math" pitchFamily="18" charset="0"/>
                <a:ea typeface="Cambria Math" pitchFamily="18" charset="0"/>
              </a:rPr>
              <a:t>παρούσα οδηγία </a:t>
            </a:r>
            <a:r>
              <a:rPr lang="el-GR" i="1" u="sng" dirty="0">
                <a:latin typeface="Cambria Math" pitchFamily="18" charset="0"/>
                <a:ea typeface="Cambria Math" pitchFamily="18" charset="0"/>
              </a:rPr>
              <a:t>θεσπίζει ελάχιστους κανόνες σχετικά με τον ορισμό των ποινικών αδικημάτων </a:t>
            </a:r>
            <a:r>
              <a:rPr lang="el-GR" b="0" i="1" dirty="0">
                <a:latin typeface="Cambria Math" pitchFamily="18" charset="0"/>
                <a:ea typeface="Cambria Math" pitchFamily="18" charset="0"/>
              </a:rPr>
              <a:t>και των κυρώσεων στον τομέα της νομιμοποίησης εσόδων από παράνομες δραστηριότητες</a:t>
            </a:r>
            <a:r>
              <a:rPr lang="el-GR" b="0" i="1" dirty="0" smtClean="0">
                <a:latin typeface="Cambria Math" pitchFamily="18" charset="0"/>
                <a:ea typeface="Cambria Math" pitchFamily="18" charset="0"/>
              </a:rPr>
              <a:t>.’’</a:t>
            </a:r>
          </a:p>
          <a:p>
            <a:pPr marL="0" indent="0" algn="just"/>
            <a:r>
              <a:rPr lang="el-GR" b="0" u="sng" dirty="0">
                <a:latin typeface="Cambria Math" pitchFamily="18" charset="0"/>
                <a:ea typeface="Cambria Math" pitchFamily="18" charset="0"/>
              </a:rPr>
              <a:t>-Άρθρο 3 Αδικήματα νομιμοποίησης εσόδων από παράνομες δραστηριότητες</a:t>
            </a:r>
          </a:p>
          <a:p>
            <a:pPr marL="0" indent="0" algn="just"/>
            <a:r>
              <a:rPr lang="el-GR" b="0" i="1" dirty="0">
                <a:latin typeface="Cambria Math" pitchFamily="18" charset="0"/>
                <a:ea typeface="Cambria Math" pitchFamily="18" charset="0"/>
              </a:rPr>
              <a:t>3. Τα κράτη μέλη λαμβάνουν τα απαραίτητα μέτρα προκειμένου να διασφαλίσουν ότι: α) προηγούμενη ή παράλληλη καταδίκη για την εγκληματική δραστηριότητα από την οποία προήλθε η περιουσία δεν αποτελεί προϋπόθεση καταδίκης για τα αδικήματα που αναφέρονται στην παράγραφο 1 και 2· β) καταδίκη για τα αδικήματα που αναφέρονται στις παραγράφους 1 και 2 είναι δυνατή όταν στοιχειοθετείται ότι η περιουσία προήλθε από εγκληματική δραστηριότητα, χωρίς να απαιτείται η στοιχειοθέτηση όλων των πραγματικών στοιχείων ή όλων των περιστάσεων που σχετίζονται με την εν λόγω εγκληματική δραστηριότητα, συμπεριλαμβανομένης της ταυτότητας του δράστη· γ) τα αδικήματα που αναφέρονται στις παραγράφους 1 και 2 επεκτείνονται σε περιουσιακά στοιχεία που προέρχονται από συμπεριφορά που έλαβε χώρα στο έδαφος άλλου κράτους μέλους ή στο έδαφος τρίτης χώρας, όταν η σχετική συμπεριφορά θα αποτελούσε εγκληματική δραστηριότητα αν είχε λάβει χώρα σε εγχώριο επίπεδο. </a:t>
            </a:r>
            <a:endParaRPr lang="el-GR" b="0" i="1" dirty="0" smtClean="0">
              <a:latin typeface="Cambria Math" pitchFamily="18" charset="0"/>
              <a:ea typeface="Cambria Math" pitchFamily="18" charset="0"/>
            </a:endParaRPr>
          </a:p>
          <a:p>
            <a:pPr marL="0" indent="0" algn="just"/>
            <a:r>
              <a:rPr lang="el-GR" b="0" i="1" dirty="0" smtClean="0">
                <a:latin typeface="Cambria Math" pitchFamily="18" charset="0"/>
                <a:ea typeface="Cambria Math" pitchFamily="18" charset="0"/>
              </a:rPr>
              <a:t>4</a:t>
            </a:r>
            <a:r>
              <a:rPr lang="el-GR" b="0" i="1" dirty="0">
                <a:latin typeface="Cambria Math" pitchFamily="18" charset="0"/>
                <a:ea typeface="Cambria Math" pitchFamily="18" charset="0"/>
              </a:rPr>
              <a:t>. Στην περίπτωση της παραγράφου 3 στοιχείο γ) του παρόντος άρθρου, τα κράτη μέλη μπορούν περαιτέρω να απαιτούν όπως η σχετική συμπεριφορά συνιστά ποινικό αδίκημα δυνάμει του εθνικού δικαίου των άλλων κρατών μελών ή της τρίτης χώρας όπου διαπράχθηκε το εν λόγω αδίκημα, εκτός εάν η εν λόγω συμπεριφορά συνιστά ένα εκ των αδικημάτων που αναφέρονται στο άρθρο 2 σημείο 1) στοιχεία α) έως ε) και η) και καθορίζονται στο ισχύον ενωσιακό δίκαιο. </a:t>
            </a:r>
            <a:endParaRPr lang="el-GR" b="0" i="1" dirty="0" smtClean="0">
              <a:latin typeface="Cambria Math" pitchFamily="18" charset="0"/>
              <a:ea typeface="Cambria Math" pitchFamily="18" charset="0"/>
            </a:endParaRPr>
          </a:p>
          <a:p>
            <a:pPr marL="0" indent="0" algn="just"/>
            <a:r>
              <a:rPr lang="el-GR" i="1" dirty="0" smtClean="0">
                <a:latin typeface="Cambria Math" pitchFamily="18" charset="0"/>
                <a:ea typeface="Cambria Math" pitchFamily="18" charset="0"/>
              </a:rPr>
              <a:t>5</a:t>
            </a:r>
            <a:r>
              <a:rPr lang="el-GR" i="1" dirty="0">
                <a:latin typeface="Cambria Math" pitchFamily="18" charset="0"/>
                <a:ea typeface="Cambria Math" pitchFamily="18" charset="0"/>
              </a:rPr>
              <a:t>. Τα κράτη μέλη λαμβάνουν τα αναγκαία μέτρα προκειμένου να διασφαλιστεί ότι η συμπεριφορά που αναφέρεται στην παράγραφο 1 στοιχεία α) και β) αποτελεί αξιόποινη πράξη όταν διαπράττεται από πρόσωπα που έχουν διαπράξει ή αναμειχθεί στην εγκληματική δραστηριότητα από την οποία προήλθε η περιουσία.</a:t>
            </a:r>
            <a:endParaRPr lang="en-US" i="1" dirty="0">
              <a:latin typeface="Cambria Math" pitchFamily="18" charset="0"/>
              <a:ea typeface="Cambria Math" pitchFamily="18" charset="0"/>
            </a:endParaRPr>
          </a:p>
        </p:txBody>
      </p:sp>
    </p:spTree>
    <p:extLst>
      <p:ext uri="{BB962C8B-B14F-4D97-AF65-F5344CB8AC3E}">
        <p14:creationId xmlns:p14="http://schemas.microsoft.com/office/powerpoint/2010/main" val="3865298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Οδηγια –αρθρο 5</a:t>
            </a:r>
            <a:endParaRPr lang="en-US" dirty="0"/>
          </a:p>
        </p:txBody>
      </p:sp>
      <p:sp>
        <p:nvSpPr>
          <p:cNvPr id="3" name="Content Placeholder 2"/>
          <p:cNvSpPr>
            <a:spLocks noGrp="1"/>
          </p:cNvSpPr>
          <p:nvPr>
            <p:ph idx="1"/>
          </p:nvPr>
        </p:nvSpPr>
        <p:spPr>
          <a:xfrm>
            <a:off x="822960" y="1100628"/>
            <a:ext cx="7520940" cy="3696524"/>
          </a:xfrm>
        </p:spPr>
        <p:txBody>
          <a:bodyPr/>
          <a:lstStyle/>
          <a:p>
            <a:pPr algn="ctr"/>
            <a:r>
              <a:rPr lang="el-GR" dirty="0">
                <a:latin typeface="Cambria Math" pitchFamily="18" charset="0"/>
                <a:ea typeface="Cambria Math" pitchFamily="18" charset="0"/>
              </a:rPr>
              <a:t>Άρθρο 5 </a:t>
            </a:r>
            <a:r>
              <a:rPr lang="el-GR" dirty="0" smtClean="0">
                <a:latin typeface="Cambria Math" pitchFamily="18" charset="0"/>
                <a:ea typeface="Cambria Math" pitchFamily="18" charset="0"/>
              </a:rPr>
              <a:t>-Ποινές </a:t>
            </a:r>
            <a:r>
              <a:rPr lang="el-GR" dirty="0">
                <a:latin typeface="Cambria Math" pitchFamily="18" charset="0"/>
                <a:ea typeface="Cambria Math" pitchFamily="18" charset="0"/>
              </a:rPr>
              <a:t>εις βάρος φυσικών προσώπων </a:t>
            </a:r>
            <a:endParaRPr lang="el-GR" dirty="0" smtClean="0">
              <a:latin typeface="Cambria Math" pitchFamily="18" charset="0"/>
              <a:ea typeface="Cambria Math" pitchFamily="18" charset="0"/>
            </a:endParaRPr>
          </a:p>
          <a:p>
            <a:pPr algn="just">
              <a:buAutoNum type="arabicPeriod"/>
            </a:pPr>
            <a:r>
              <a:rPr lang="el-GR" b="0" i="1" dirty="0" smtClean="0">
                <a:latin typeface="Cambria Math" pitchFamily="18" charset="0"/>
                <a:ea typeface="Cambria Math" pitchFamily="18" charset="0"/>
              </a:rPr>
              <a:t>Τα </a:t>
            </a:r>
            <a:r>
              <a:rPr lang="el-GR" b="0" i="1" dirty="0">
                <a:latin typeface="Cambria Math" pitchFamily="18" charset="0"/>
                <a:ea typeface="Cambria Math" pitchFamily="18" charset="0"/>
              </a:rPr>
              <a:t>κράτη μέλη λαμβάνουν τα αναγκαία μέτρα ώστε να διασφαλιστεί ότι τα αδικήματα που </a:t>
            </a:r>
            <a:r>
              <a:rPr lang="el-GR" i="1" u="sng" dirty="0">
                <a:effectLst>
                  <a:outerShdw blurRad="38100" dist="38100" dir="2700000" algn="tl">
                    <a:srgbClr val="000000">
                      <a:alpha val="43137"/>
                    </a:srgbClr>
                  </a:outerShdw>
                </a:effectLst>
                <a:latin typeface="Cambria Math" pitchFamily="18" charset="0"/>
                <a:ea typeface="Cambria Math" pitchFamily="18" charset="0"/>
              </a:rPr>
              <a:t>αναφέρονται στα άρθρα 3 και 4 τιμωρούνται με αποτελεσματικές, αναλογικές και αποτρεπτικές κυρώσεις. </a:t>
            </a:r>
            <a:endParaRPr lang="el-GR" i="1" u="sng" dirty="0" smtClean="0">
              <a:effectLst>
                <a:outerShdw blurRad="38100" dist="38100" dir="2700000" algn="tl">
                  <a:srgbClr val="000000">
                    <a:alpha val="43137"/>
                  </a:srgbClr>
                </a:outerShdw>
              </a:effectLst>
              <a:latin typeface="Cambria Math" pitchFamily="18" charset="0"/>
              <a:ea typeface="Cambria Math" pitchFamily="18" charset="0"/>
            </a:endParaRPr>
          </a:p>
          <a:p>
            <a:pPr algn="just">
              <a:buAutoNum type="arabicPeriod"/>
            </a:pPr>
            <a:r>
              <a:rPr lang="el-GR" b="0" i="1" dirty="0" smtClean="0">
                <a:latin typeface="Cambria Math" pitchFamily="18" charset="0"/>
                <a:ea typeface="Cambria Math" pitchFamily="18" charset="0"/>
              </a:rPr>
              <a:t> </a:t>
            </a:r>
            <a:r>
              <a:rPr lang="el-GR" b="0" i="1" dirty="0">
                <a:latin typeface="Cambria Math" pitchFamily="18" charset="0"/>
                <a:ea typeface="Cambria Math" pitchFamily="18" charset="0"/>
              </a:rPr>
              <a:t>Τα κράτη μέλη λαμβάνουν τα αναγκαία μέτρα ώστε να διασφαλιστεί ότι τα αδικήματα που αναφέρονται στο άρθρο 3 παράγραφοι 1 και 5 </a:t>
            </a:r>
            <a:r>
              <a:rPr lang="el-GR" i="1" u="sng" dirty="0">
                <a:effectLst>
                  <a:outerShdw blurRad="38100" dist="38100" dir="2700000" algn="tl">
                    <a:srgbClr val="000000">
                      <a:alpha val="43137"/>
                    </a:srgbClr>
                  </a:outerShdw>
                </a:effectLst>
                <a:latin typeface="Cambria Math" pitchFamily="18" charset="0"/>
                <a:ea typeface="Cambria Math" pitchFamily="18" charset="0"/>
              </a:rPr>
              <a:t>τιμωρούνται με στερητική της ελευθερίας ποινή, το ανώτατο όριο της οποίας ανέρχεται σε τουλάχιστον σε τέσσερα έτη. </a:t>
            </a:r>
            <a:endParaRPr lang="el-GR" i="1" u="sng" dirty="0" smtClean="0">
              <a:effectLst>
                <a:outerShdw blurRad="38100" dist="38100" dir="2700000" algn="tl">
                  <a:srgbClr val="000000">
                    <a:alpha val="43137"/>
                  </a:srgbClr>
                </a:outerShdw>
              </a:effectLst>
              <a:latin typeface="Cambria Math" pitchFamily="18" charset="0"/>
              <a:ea typeface="Cambria Math" pitchFamily="18" charset="0"/>
            </a:endParaRPr>
          </a:p>
          <a:p>
            <a:pPr algn="just">
              <a:buAutoNum type="arabicPeriod"/>
            </a:pPr>
            <a:r>
              <a:rPr lang="el-GR" b="0" i="1" dirty="0" smtClean="0">
                <a:latin typeface="Cambria Math" pitchFamily="18" charset="0"/>
                <a:ea typeface="Cambria Math" pitchFamily="18" charset="0"/>
              </a:rPr>
              <a:t>Τα </a:t>
            </a:r>
            <a:r>
              <a:rPr lang="el-GR" b="0" i="1" dirty="0">
                <a:latin typeface="Cambria Math" pitchFamily="18" charset="0"/>
                <a:ea typeface="Cambria Math" pitchFamily="18" charset="0"/>
              </a:rPr>
              <a:t>κράτη μέλη λαμβάνουν επίσης τα αναγκαία μέτρα ώστε να διασφαλιστεί ότι τα φυσικά πρόσωπα που έχουν διαπράξει τα αδικήματα που αναφέρονται στα άρθρα 3 και 4, </a:t>
            </a:r>
            <a:r>
              <a:rPr lang="el-GR" i="1" u="sng" dirty="0">
                <a:effectLst>
                  <a:outerShdw blurRad="38100" dist="38100" dir="2700000" algn="tl">
                    <a:srgbClr val="000000">
                      <a:alpha val="43137"/>
                    </a:srgbClr>
                  </a:outerShdw>
                </a:effectLst>
                <a:latin typeface="Cambria Math" pitchFamily="18" charset="0"/>
                <a:ea typeface="Cambria Math" pitchFamily="18" charset="0"/>
              </a:rPr>
              <a:t>υπόκεινται, εφόσον χρειάζεται, σε πρόσθετες κυρώσεις ή μέτρα</a:t>
            </a:r>
            <a:r>
              <a:rPr lang="el-GR" b="0" i="1" dirty="0"/>
              <a:t>.</a:t>
            </a:r>
            <a:endParaRPr lang="en-US" b="0" i="1" dirty="0"/>
          </a:p>
        </p:txBody>
      </p:sp>
    </p:spTree>
    <p:extLst>
      <p:ext uri="{BB962C8B-B14F-4D97-AF65-F5344CB8AC3E}">
        <p14:creationId xmlns:p14="http://schemas.microsoft.com/office/powerpoint/2010/main" val="289846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Οδηγια –αρθρο 6</a:t>
            </a:r>
            <a:endParaRPr lang="en-US" dirty="0"/>
          </a:p>
        </p:txBody>
      </p:sp>
      <p:sp>
        <p:nvSpPr>
          <p:cNvPr id="3" name="Content Placeholder 2"/>
          <p:cNvSpPr>
            <a:spLocks noGrp="1"/>
          </p:cNvSpPr>
          <p:nvPr>
            <p:ph idx="1"/>
          </p:nvPr>
        </p:nvSpPr>
        <p:spPr>
          <a:xfrm>
            <a:off x="822960" y="1100628"/>
            <a:ext cx="7781488" cy="3912548"/>
          </a:xfrm>
        </p:spPr>
        <p:txBody>
          <a:bodyPr>
            <a:normAutofit lnSpcReduction="10000"/>
          </a:bodyPr>
          <a:lstStyle/>
          <a:p>
            <a:r>
              <a:rPr lang="el-GR" dirty="0"/>
              <a:t>Άρθρο 6 </a:t>
            </a:r>
            <a:r>
              <a:rPr lang="el-GR" dirty="0" smtClean="0"/>
              <a:t> Επιβαρυντικές </a:t>
            </a:r>
            <a:r>
              <a:rPr lang="el-GR" dirty="0"/>
              <a:t>περιστάσεις </a:t>
            </a:r>
            <a:endParaRPr lang="el-GR" dirty="0" smtClean="0"/>
          </a:p>
          <a:p>
            <a:pPr algn="just">
              <a:buAutoNum type="arabicPeriod"/>
            </a:pPr>
            <a:r>
              <a:rPr lang="el-GR" b="0" i="1" dirty="0" smtClean="0">
                <a:latin typeface="Cambria Math" pitchFamily="18" charset="0"/>
                <a:ea typeface="Cambria Math" pitchFamily="18" charset="0"/>
              </a:rPr>
              <a:t>Τα </a:t>
            </a:r>
            <a:r>
              <a:rPr lang="el-GR" b="0" i="1" dirty="0">
                <a:latin typeface="Cambria Math" pitchFamily="18" charset="0"/>
                <a:ea typeface="Cambria Math" pitchFamily="18" charset="0"/>
              </a:rPr>
              <a:t>κράτη μέλη λαμβάνουν επίσης τα αναγκαία μέτρα ώστε να διασφαλιστεί ότι, σε σχέση με τα αδικήματα που αναφέρονται στο άρθρο 3 παράγραφοι 1 και 5 και στο άρθρο 4, οι παρακάτω περιστάσεις θεωρούνται επιβαρυντικές περιστάσεις: α</a:t>
            </a:r>
            <a:r>
              <a:rPr lang="el-GR" i="1" dirty="0">
                <a:latin typeface="Cambria Math" pitchFamily="18" charset="0"/>
                <a:ea typeface="Cambria Math" pitchFamily="18" charset="0"/>
              </a:rPr>
              <a:t>) το αδίκημα διαπράχθηκε στο πλαίσιο εγκληματικής οργάνωσης </a:t>
            </a:r>
            <a:r>
              <a:rPr lang="el-GR" b="0" i="1" dirty="0">
                <a:latin typeface="Cambria Math" pitchFamily="18" charset="0"/>
                <a:ea typeface="Cambria Math" pitchFamily="18" charset="0"/>
              </a:rPr>
              <a:t>κατά την έννοια της απόφασης-πλαισίου 2008/841/ΔΕΥ, ή β) ο δράστης είναι υπόχρεη οντότητα κατά την έννοια του άρθρου 2 της οδηγίας (ΕΕ) 2015/849 και έχει διαπράξει το αδίκημα κατά την άσκηση της επαγγελματικής του δραστηριότητας. </a:t>
            </a:r>
            <a:endParaRPr lang="el-GR" b="0" i="1" dirty="0" smtClean="0">
              <a:latin typeface="Cambria Math" pitchFamily="18" charset="0"/>
              <a:ea typeface="Cambria Math" pitchFamily="18" charset="0"/>
            </a:endParaRPr>
          </a:p>
          <a:p>
            <a:pPr algn="just">
              <a:buAutoNum type="arabicPeriod"/>
            </a:pPr>
            <a:r>
              <a:rPr lang="el-GR" b="0" i="1" dirty="0" smtClean="0">
                <a:latin typeface="Cambria Math" pitchFamily="18" charset="0"/>
                <a:ea typeface="Cambria Math" pitchFamily="18" charset="0"/>
              </a:rPr>
              <a:t>Τα </a:t>
            </a:r>
            <a:r>
              <a:rPr lang="el-GR" b="0" i="1" dirty="0">
                <a:latin typeface="Cambria Math" pitchFamily="18" charset="0"/>
                <a:ea typeface="Cambria Math" pitchFamily="18" charset="0"/>
              </a:rPr>
              <a:t>κράτη μέλη μπορούν να προβλέψουν ότι σε σχέση με τα αδικήματα που αναφέρονται στο άρθρο 3 παράγραφοι 1 και 5 και στο άρθρο 4, οι παρακάτω περιστάσεις θεωρούνται επιβαρυντικές περιστάσεις: </a:t>
            </a:r>
            <a:r>
              <a:rPr lang="el-GR" i="1" dirty="0">
                <a:latin typeface="Cambria Math" pitchFamily="18" charset="0"/>
                <a:ea typeface="Cambria Math" pitchFamily="18" charset="0"/>
              </a:rPr>
              <a:t>α) η περιουσία ή τα χρήματα που είναι αντικείμενο νομιμοποίησης </a:t>
            </a:r>
            <a:r>
              <a:rPr lang="el-GR" b="0" i="1" dirty="0">
                <a:latin typeface="Cambria Math" pitchFamily="18" charset="0"/>
                <a:ea typeface="Cambria Math" pitchFamily="18" charset="0"/>
              </a:rPr>
              <a:t>εσόδων από παράνομες δραστηριότητες είναι </a:t>
            </a:r>
            <a:r>
              <a:rPr lang="el-GR" i="1" dirty="0">
                <a:latin typeface="Cambria Math" pitchFamily="18" charset="0"/>
                <a:ea typeface="Cambria Math" pitchFamily="18" charset="0"/>
              </a:rPr>
              <a:t>σημαντικής αξίας</a:t>
            </a:r>
            <a:r>
              <a:rPr lang="el-GR" b="0" i="1" dirty="0">
                <a:latin typeface="Cambria Math" pitchFamily="18" charset="0"/>
                <a:ea typeface="Cambria Math" pitchFamily="18" charset="0"/>
              </a:rPr>
              <a:t>, ή β) </a:t>
            </a:r>
            <a:r>
              <a:rPr lang="el-GR" i="1" dirty="0">
                <a:latin typeface="Cambria Math" pitchFamily="18" charset="0"/>
                <a:ea typeface="Cambria Math" pitchFamily="18" charset="0"/>
              </a:rPr>
              <a:t>η περιουσία που είναι αντικείμενο νομιμοποίησης εσόδων από παράνομες δραστηριότητες απορρέει από ένα εκ</a:t>
            </a:r>
            <a:r>
              <a:rPr lang="el-GR" b="0" i="1" dirty="0">
                <a:latin typeface="Cambria Math" pitchFamily="18" charset="0"/>
                <a:ea typeface="Cambria Math" pitchFamily="18" charset="0"/>
              </a:rPr>
              <a:t> των αδικημάτων που αναφέρονται στο άρθρο 2 σημείο 1) στοιχεία α) έως ε) και η).</a:t>
            </a:r>
            <a:endParaRPr lang="en-US" b="0" i="1" dirty="0">
              <a:latin typeface="Cambria Math" pitchFamily="18" charset="0"/>
              <a:ea typeface="Cambria Math" pitchFamily="18" charset="0"/>
            </a:endParaRPr>
          </a:p>
        </p:txBody>
      </p:sp>
    </p:spTree>
    <p:extLst>
      <p:ext uri="{BB962C8B-B14F-4D97-AF65-F5344CB8AC3E}">
        <p14:creationId xmlns:p14="http://schemas.microsoft.com/office/powerpoint/2010/main" val="162473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latin typeface="Cambria Math" pitchFamily="18" charset="0"/>
                <a:ea typeface="Cambria Math" pitchFamily="18" charset="0"/>
              </a:rPr>
              <a:t>ΑΞΟΝΑΣ ΕΙΣΗΓΗΣΗΣ-ΒΑΣΙΚΑ ΣΗΜΕΙΑ</a:t>
            </a:r>
            <a:endParaRPr lang="el-GR" dirty="0">
              <a:latin typeface="Cambria Math" pitchFamily="18" charset="0"/>
              <a:ea typeface="Cambria Math" pitchFamily="18" charset="0"/>
            </a:endParaRPr>
          </a:p>
        </p:txBody>
      </p:sp>
      <p:sp>
        <p:nvSpPr>
          <p:cNvPr id="3" name="Content Placeholder 2"/>
          <p:cNvSpPr>
            <a:spLocks noGrp="1"/>
          </p:cNvSpPr>
          <p:nvPr>
            <p:ph idx="1"/>
          </p:nvPr>
        </p:nvSpPr>
        <p:spPr>
          <a:xfrm>
            <a:off x="822960" y="980728"/>
            <a:ext cx="7520940" cy="3699749"/>
          </a:xfrm>
        </p:spPr>
        <p:txBody>
          <a:bodyPr>
            <a:normAutofit fontScale="92500" lnSpcReduction="10000"/>
          </a:bodyPr>
          <a:lstStyle/>
          <a:p>
            <a:pPr algn="just"/>
            <a:r>
              <a:rPr lang="el-GR" dirty="0" smtClean="0"/>
              <a:t>-</a:t>
            </a:r>
            <a:r>
              <a:rPr lang="el-GR" sz="2200" dirty="0" smtClean="0">
                <a:latin typeface="Cambria Math" pitchFamily="18" charset="0"/>
                <a:ea typeface="Cambria Math" pitchFamily="18" charset="0"/>
              </a:rPr>
              <a:t>ΠΑΡΟΥΣΙΑΣΗ ΤΟΥ ΙΣΧΥΟΝΤΟΣ ΝΟΜΙΚΟΥ ΠΛΑΙΣΙΟΥ ΤΩΝ ΑΠΕΙΛΟΥΜΕΝΩΝ ΠΟΙΝΙΚΩΝ ΚΥΡΩΣΕΩΝ (ΑΛΛΑΓΕΣ ΠΟΥ ΕΠΕΦΕΡΕ Ο ΝΟΜΟΣ  4816/2021)</a:t>
            </a:r>
          </a:p>
          <a:p>
            <a:pPr algn="just"/>
            <a:endParaRPr lang="el-GR" sz="2200" dirty="0" smtClean="0">
              <a:latin typeface="Cambria Math" pitchFamily="18" charset="0"/>
              <a:ea typeface="Cambria Math" pitchFamily="18" charset="0"/>
            </a:endParaRPr>
          </a:p>
          <a:p>
            <a:pPr algn="just"/>
            <a:r>
              <a:rPr lang="el-GR" sz="2200" dirty="0" smtClean="0">
                <a:latin typeface="Cambria Math" pitchFamily="18" charset="0"/>
                <a:ea typeface="Cambria Math" pitchFamily="18" charset="0"/>
              </a:rPr>
              <a:t>-ΕΝΣΩΜΑΤΩΣΗ  ΤΗΣ  ΟΔΗΓΙΑΣ  2018/1673  ΑΠΟ ΤΟΝ ΕΛΛΗΝΑ ΝΟΜΟΘΕΤΗ (?)</a:t>
            </a:r>
          </a:p>
          <a:p>
            <a:pPr algn="just"/>
            <a:endParaRPr lang="el-GR" sz="2200" dirty="0" smtClean="0">
              <a:latin typeface="Cambria Math" pitchFamily="18" charset="0"/>
              <a:ea typeface="Cambria Math" pitchFamily="18" charset="0"/>
            </a:endParaRPr>
          </a:p>
          <a:p>
            <a:pPr algn="just"/>
            <a:r>
              <a:rPr lang="el-GR" sz="2200" dirty="0" smtClean="0">
                <a:latin typeface="Cambria Math" pitchFamily="18" charset="0"/>
                <a:ea typeface="Cambria Math" pitchFamily="18" charset="0"/>
              </a:rPr>
              <a:t>-ΣΥΓΚΡΙΣΗ ΜΕ  ΤΟ ΝΟΜΟ  4557/2018</a:t>
            </a:r>
          </a:p>
          <a:p>
            <a:pPr algn="just"/>
            <a:endParaRPr lang="el-GR" sz="2200" dirty="0" smtClean="0">
              <a:latin typeface="Cambria Math" pitchFamily="18" charset="0"/>
              <a:ea typeface="Cambria Math" pitchFamily="18" charset="0"/>
            </a:endParaRPr>
          </a:p>
          <a:p>
            <a:pPr algn="just"/>
            <a:r>
              <a:rPr lang="el-GR" sz="2200" dirty="0" smtClean="0">
                <a:latin typeface="Cambria Math" pitchFamily="18" charset="0"/>
                <a:ea typeface="Cambria Math" pitchFamily="18" charset="0"/>
              </a:rPr>
              <a:t>-ΔΙΑΧΡΟΝΙΚΟ ΔΙΚΑΙΟ </a:t>
            </a:r>
            <a:endParaRPr lang="el-GR" sz="2200" dirty="0">
              <a:latin typeface="Cambria Math" pitchFamily="18" charset="0"/>
              <a:ea typeface="Cambria Math" pitchFamily="18" charset="0"/>
            </a:endParaRPr>
          </a:p>
        </p:txBody>
      </p:sp>
    </p:spTree>
    <p:extLst>
      <p:ext uri="{BB962C8B-B14F-4D97-AF65-F5344CB8AC3E}">
        <p14:creationId xmlns:p14="http://schemas.microsoft.com/office/powerpoint/2010/main" val="3959950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a:t>
            </a:r>
            <a:endParaRPr lang="en-US" dirty="0"/>
          </a:p>
        </p:txBody>
      </p:sp>
      <p:sp>
        <p:nvSpPr>
          <p:cNvPr id="3" name="Content Placeholder 2"/>
          <p:cNvSpPr>
            <a:spLocks noGrp="1"/>
          </p:cNvSpPr>
          <p:nvPr>
            <p:ph idx="1"/>
          </p:nvPr>
        </p:nvSpPr>
        <p:spPr>
          <a:xfrm>
            <a:off x="822960" y="548680"/>
            <a:ext cx="7781488" cy="4131797"/>
          </a:xfrm>
        </p:spPr>
        <p:txBody>
          <a:bodyPr/>
          <a:lstStyle/>
          <a:p>
            <a:r>
              <a:rPr lang="el-GR" dirty="0" smtClean="0"/>
              <a:t>.</a:t>
            </a:r>
          </a:p>
          <a:p>
            <a:endParaRPr lang="el-GR" dirty="0"/>
          </a:p>
          <a:p>
            <a:pPr algn="ctr"/>
            <a:endParaRPr lang="el-GR" sz="2500" dirty="0" smtClean="0"/>
          </a:p>
          <a:p>
            <a:pPr algn="ctr"/>
            <a:endParaRPr lang="el-GR" sz="2500"/>
          </a:p>
          <a:p>
            <a:pPr algn="ctr"/>
            <a:r>
              <a:rPr lang="el-GR" sz="2500" smtClean="0"/>
              <a:t>ΕΥΧΑΡΙΣΤΩ  </a:t>
            </a:r>
            <a:r>
              <a:rPr lang="el-GR" sz="2500" dirty="0" smtClean="0"/>
              <a:t>ΠΟΛΥ ΓΙΑ ΤΗΝ ΠΡΟΣΟΧΗ ΣΑΣ!</a:t>
            </a:r>
            <a:endParaRPr lang="en-US" sz="2500" dirty="0"/>
          </a:p>
        </p:txBody>
      </p:sp>
    </p:spTree>
    <p:extLst>
      <p:ext uri="{BB962C8B-B14F-4D97-AF65-F5344CB8AC3E}">
        <p14:creationId xmlns:p14="http://schemas.microsoft.com/office/powerpoint/2010/main" val="182606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000" dirty="0" smtClean="0"/>
              <a:t>Άρθρο 39 ΤΟΥ Ν. 4557/2018- όπωσ τροποποιηθηκε με το ν. 4816/2021 [ΕΝΣΩΜΑΤΩΣΗ οδηγιασ 2018/1673</a:t>
            </a:r>
            <a:r>
              <a:rPr lang="el-GR" sz="2000" dirty="0"/>
              <a:t>]</a:t>
            </a:r>
            <a:endParaRPr lang="en-US" sz="2000" dirty="0"/>
          </a:p>
        </p:txBody>
      </p:sp>
      <p:sp>
        <p:nvSpPr>
          <p:cNvPr id="3" name="Content Placeholder 2"/>
          <p:cNvSpPr>
            <a:spLocks noGrp="1"/>
          </p:cNvSpPr>
          <p:nvPr>
            <p:ph idx="1"/>
          </p:nvPr>
        </p:nvSpPr>
        <p:spPr>
          <a:xfrm>
            <a:off x="822960" y="1100628"/>
            <a:ext cx="7520940" cy="5064676"/>
          </a:xfrm>
        </p:spPr>
        <p:txBody>
          <a:bodyPr>
            <a:normAutofit/>
          </a:bodyPr>
          <a:lstStyle/>
          <a:p>
            <a:pPr algn="just"/>
            <a:r>
              <a:rPr lang="el-GR" u="sng" dirty="0" smtClean="0">
                <a:effectLst>
                  <a:outerShdw blurRad="38100" dist="38100" dir="2700000" algn="tl">
                    <a:srgbClr val="000000">
                      <a:alpha val="43137"/>
                    </a:srgbClr>
                  </a:outerShdw>
                </a:effectLst>
              </a:rPr>
              <a:t>ΠΑΡ </a:t>
            </a:r>
            <a:r>
              <a:rPr lang="el-GR" u="sng" dirty="0" smtClean="0">
                <a:effectLst>
                  <a:outerShdw blurRad="38100" dist="38100" dir="2700000" algn="tl">
                    <a:srgbClr val="000000">
                      <a:alpha val="43137"/>
                    </a:srgbClr>
                  </a:outerShdw>
                </a:effectLst>
                <a:latin typeface="Cambria Math" pitchFamily="18" charset="0"/>
                <a:ea typeface="Cambria Math" pitchFamily="18" charset="0"/>
              </a:rPr>
              <a:t>1. </a:t>
            </a:r>
            <a:r>
              <a:rPr lang="el-GR" u="sng" dirty="0">
                <a:effectLst>
                  <a:outerShdw blurRad="38100" dist="38100" dir="2700000" algn="tl">
                    <a:srgbClr val="000000">
                      <a:alpha val="43137"/>
                    </a:srgbClr>
                  </a:outerShdw>
                </a:effectLst>
              </a:rPr>
              <a:t>στοιχ. α</a:t>
            </a:r>
            <a:r>
              <a:rPr lang="el-GR" i="1" dirty="0">
                <a:latin typeface="Cambria Math" pitchFamily="18" charset="0"/>
                <a:ea typeface="Cambria Math" pitchFamily="18" charset="0"/>
              </a:rPr>
              <a:t>) Ο υπαίτιος πράξεων νομιμοποίησης εσόδων από εγκληματικές δραστηριότητες </a:t>
            </a:r>
            <a:r>
              <a:rPr lang="el-GR" i="1" dirty="0" smtClean="0">
                <a:latin typeface="Cambria Math" pitchFamily="18" charset="0"/>
                <a:ea typeface="Cambria Math" pitchFamily="18" charset="0"/>
              </a:rPr>
              <a:t> τιμωρείται </a:t>
            </a:r>
            <a:r>
              <a:rPr lang="el-GR" i="1" dirty="0">
                <a:latin typeface="Cambria Math" pitchFamily="18" charset="0"/>
                <a:ea typeface="Cambria Math" pitchFamily="18" charset="0"/>
              </a:rPr>
              <a:t>με κάθειρξη έως οκτώ (8) έτη και με χρηματική ποινή από τριακόσιες (300) έως χίλιες (1.000) ημερήσιες μονάδες</a:t>
            </a:r>
            <a:r>
              <a:rPr lang="el-GR" i="1" dirty="0" smtClean="0">
                <a:latin typeface="Cambria Math" pitchFamily="18" charset="0"/>
                <a:ea typeface="Cambria Math" pitchFamily="18" charset="0"/>
              </a:rPr>
              <a:t>.</a:t>
            </a:r>
          </a:p>
          <a:p>
            <a:pPr algn="just"/>
            <a:endParaRPr lang="el-GR" b="0" dirty="0">
              <a:latin typeface="Cambria Math" pitchFamily="18" charset="0"/>
              <a:ea typeface="Cambria Math" pitchFamily="18" charset="0"/>
            </a:endParaRPr>
          </a:p>
          <a:p>
            <a:pPr algn="just"/>
            <a:r>
              <a:rPr lang="el-GR" b="0" dirty="0" smtClean="0">
                <a:latin typeface="Cambria Math" pitchFamily="18" charset="0"/>
                <a:ea typeface="Cambria Math" pitchFamily="18" charset="0"/>
              </a:rPr>
              <a:t>Άρα βάσει αρ. 50 </a:t>
            </a:r>
            <a:r>
              <a:rPr lang="el-GR" b="0" dirty="0" smtClean="0">
                <a:solidFill>
                  <a:schemeClr val="tx1">
                    <a:lumMod val="65000"/>
                    <a:lumOff val="35000"/>
                  </a:schemeClr>
                </a:solidFill>
                <a:latin typeface="Cambria Math" pitchFamily="18" charset="0"/>
                <a:ea typeface="Cambria Math" pitchFamily="18" charset="0"/>
              </a:rPr>
              <a:t>και επόμενα Π.Κ.  </a:t>
            </a:r>
            <a:r>
              <a:rPr lang="en-US" b="0" dirty="0" smtClean="0">
                <a:solidFill>
                  <a:schemeClr val="tx1">
                    <a:lumMod val="65000"/>
                    <a:lumOff val="35000"/>
                  </a:schemeClr>
                </a:solidFill>
                <a:latin typeface="Cambria Math" pitchFamily="18" charset="0"/>
                <a:ea typeface="Cambria Math" pitchFamily="18" charset="0"/>
              </a:rPr>
              <a:t>= </a:t>
            </a:r>
            <a:r>
              <a:rPr lang="el-GR" b="0" dirty="0" smtClean="0">
                <a:solidFill>
                  <a:schemeClr val="tx1">
                    <a:lumMod val="65000"/>
                    <a:lumOff val="35000"/>
                  </a:schemeClr>
                </a:solidFill>
                <a:latin typeface="Cambria Math" pitchFamily="18" charset="0"/>
                <a:ea typeface="Cambria Math" pitchFamily="18" charset="0"/>
              </a:rPr>
              <a:t>με </a:t>
            </a:r>
            <a:r>
              <a:rPr lang="el-GR" b="0" dirty="0">
                <a:solidFill>
                  <a:schemeClr val="tx1">
                    <a:lumMod val="65000"/>
                    <a:lumOff val="35000"/>
                  </a:schemeClr>
                </a:solidFill>
                <a:latin typeface="Cambria Math" pitchFamily="18" charset="0"/>
                <a:ea typeface="Cambria Math" pitchFamily="18" charset="0"/>
              </a:rPr>
              <a:t>κάθειρξη </a:t>
            </a:r>
            <a:r>
              <a:rPr lang="el-GR" b="0" dirty="0" smtClean="0">
                <a:solidFill>
                  <a:schemeClr val="tx1">
                    <a:lumMod val="65000"/>
                    <a:lumOff val="35000"/>
                  </a:schemeClr>
                </a:solidFill>
                <a:latin typeface="Cambria Math" pitchFamily="18" charset="0"/>
                <a:ea typeface="Cambria Math" pitchFamily="18" charset="0"/>
              </a:rPr>
              <a:t>από 5 έως 8 </a:t>
            </a:r>
            <a:r>
              <a:rPr lang="el-GR" b="0" dirty="0">
                <a:solidFill>
                  <a:schemeClr val="tx1">
                    <a:lumMod val="65000"/>
                    <a:lumOff val="35000"/>
                  </a:schemeClr>
                </a:solidFill>
                <a:latin typeface="Cambria Math" pitchFamily="18" charset="0"/>
                <a:ea typeface="Cambria Math" pitchFamily="18" charset="0"/>
              </a:rPr>
              <a:t>έτη </a:t>
            </a:r>
            <a:r>
              <a:rPr lang="el-GR" b="0" dirty="0" smtClean="0">
                <a:solidFill>
                  <a:schemeClr val="tx1">
                    <a:lumMod val="65000"/>
                    <a:lumOff val="35000"/>
                  </a:schemeClr>
                </a:solidFill>
                <a:latin typeface="Cambria Math" pitchFamily="18" charset="0"/>
                <a:ea typeface="Cambria Math" pitchFamily="18" charset="0"/>
              </a:rPr>
              <a:t>ΚΑΙ με </a:t>
            </a:r>
            <a:r>
              <a:rPr lang="el-GR" b="0" dirty="0">
                <a:solidFill>
                  <a:schemeClr val="tx1">
                    <a:lumMod val="65000"/>
                    <a:lumOff val="35000"/>
                  </a:schemeClr>
                </a:solidFill>
                <a:latin typeface="Cambria Math" pitchFamily="18" charset="0"/>
                <a:ea typeface="Cambria Math" pitchFamily="18" charset="0"/>
              </a:rPr>
              <a:t>χρηματική ποινή από τριακόσιες (300) έως χίλιες (1.000</a:t>
            </a:r>
            <a:r>
              <a:rPr lang="el-GR" b="0" dirty="0">
                <a:latin typeface="Cambria Math" pitchFamily="18" charset="0"/>
                <a:ea typeface="Cambria Math" pitchFamily="18" charset="0"/>
              </a:rPr>
              <a:t>) ημερήσιες </a:t>
            </a:r>
            <a:r>
              <a:rPr lang="el-GR" b="0" dirty="0" smtClean="0">
                <a:latin typeface="Cambria Math" pitchFamily="18" charset="0"/>
                <a:ea typeface="Cambria Math" pitchFamily="18" charset="0"/>
              </a:rPr>
              <a:t>μονάδες (από 1 εως 100 ευρώ/ημερήσια μονάδα)</a:t>
            </a:r>
            <a:endParaRPr lang="el-GR" b="0" dirty="0">
              <a:latin typeface="Cambria Math" pitchFamily="18" charset="0"/>
              <a:ea typeface="Cambria Math" pitchFamily="18" charset="0"/>
            </a:endParaRPr>
          </a:p>
          <a:p>
            <a:r>
              <a:rPr lang="el-GR" dirty="0" smtClean="0"/>
              <a:t>_____________________________________________________ . </a:t>
            </a:r>
          </a:p>
          <a:p>
            <a:pPr algn="just"/>
            <a:r>
              <a:rPr lang="el-GR" dirty="0" smtClean="0">
                <a:sym typeface="Wingdings" pitchFamily="2" charset="2"/>
              </a:rPr>
              <a:t>Διατηρείται ο Διαχρονικός Προσανατολισμός Νομοθέτη να τιμωρείται Κακουργηματικά η Νομιμοποίηση Εσόδων από Εγκληματικές Δραστηριότητες</a:t>
            </a:r>
          </a:p>
          <a:p>
            <a:pPr algn="just"/>
            <a:r>
              <a:rPr lang="el-GR" dirty="0" smtClean="0">
                <a:sym typeface="Wingdings" pitchFamily="2" charset="2"/>
              </a:rPr>
              <a:t>Στο Ν. 4557/18 ,προ αλλαγών  στην αντιστοιχη παρ. 1 στοιχ. α΄ </a:t>
            </a:r>
            <a:r>
              <a:rPr lang="en-US" dirty="0" smtClean="0">
                <a:sym typeface="Wingdings" pitchFamily="2" charset="2"/>
              </a:rPr>
              <a:t>: </a:t>
            </a:r>
            <a:r>
              <a:rPr lang="el-GR" dirty="0" smtClean="0">
                <a:sym typeface="Wingdings" pitchFamily="2" charset="2"/>
              </a:rPr>
              <a:t> </a:t>
            </a:r>
            <a:r>
              <a:rPr lang="el-GR" b="0" dirty="0" smtClean="0">
                <a:latin typeface="Cambria Math" pitchFamily="18" charset="0"/>
                <a:ea typeface="Cambria Math" pitchFamily="18" charset="0"/>
              </a:rPr>
              <a:t>κάθειρξη </a:t>
            </a:r>
            <a:r>
              <a:rPr lang="el-GR" b="0" dirty="0">
                <a:latin typeface="Cambria Math" pitchFamily="18" charset="0"/>
                <a:ea typeface="Cambria Math" pitchFamily="18" charset="0"/>
              </a:rPr>
              <a:t>από 5 έως </a:t>
            </a:r>
            <a:r>
              <a:rPr lang="en-US" b="0" dirty="0" smtClean="0">
                <a:latin typeface="Cambria Math" pitchFamily="18" charset="0"/>
                <a:ea typeface="Cambria Math" pitchFamily="18" charset="0"/>
              </a:rPr>
              <a:t>10</a:t>
            </a:r>
            <a:r>
              <a:rPr lang="el-GR" b="0" dirty="0" smtClean="0">
                <a:latin typeface="Cambria Math" pitchFamily="18" charset="0"/>
                <a:ea typeface="Cambria Math" pitchFamily="18" charset="0"/>
              </a:rPr>
              <a:t> </a:t>
            </a:r>
            <a:r>
              <a:rPr lang="el-GR" b="0" dirty="0">
                <a:latin typeface="Cambria Math" pitchFamily="18" charset="0"/>
                <a:ea typeface="Cambria Math" pitchFamily="18" charset="0"/>
              </a:rPr>
              <a:t>έτη ΚΑΙ με χρηματική ποινή από </a:t>
            </a:r>
            <a:r>
              <a:rPr lang="en-US" b="0" dirty="0" smtClean="0">
                <a:latin typeface="Cambria Math" pitchFamily="18" charset="0"/>
                <a:ea typeface="Cambria Math" pitchFamily="18" charset="0"/>
              </a:rPr>
              <a:t>20.000 </a:t>
            </a:r>
            <a:r>
              <a:rPr lang="el-GR" b="0" dirty="0" smtClean="0">
                <a:latin typeface="Cambria Math" pitchFamily="18" charset="0"/>
                <a:ea typeface="Cambria Math" pitchFamily="18" charset="0"/>
              </a:rPr>
              <a:t>έως 1.000.000 ευρώ.</a:t>
            </a:r>
            <a:endParaRPr lang="el-GR" b="0" dirty="0">
              <a:latin typeface="Cambria Math" pitchFamily="18" charset="0"/>
              <a:ea typeface="Cambria Math" pitchFamily="18" charset="0"/>
            </a:endParaRPr>
          </a:p>
          <a:p>
            <a:pPr algn="just"/>
            <a:endParaRPr lang="en-US" dirty="0"/>
          </a:p>
        </p:txBody>
      </p:sp>
    </p:spTree>
    <p:extLst>
      <p:ext uri="{BB962C8B-B14F-4D97-AF65-F5344CB8AC3E}">
        <p14:creationId xmlns:p14="http://schemas.microsoft.com/office/powerpoint/2010/main" val="1335656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20688"/>
            <a:ext cx="7520940" cy="548640"/>
          </a:xfrm>
        </p:spPr>
        <p:txBody>
          <a:bodyPr/>
          <a:lstStyle/>
          <a:p>
            <a:pPr algn="ctr"/>
            <a:r>
              <a:rPr lang="el-GR" sz="2200" u="sng" dirty="0"/>
              <a:t>Νομιμοποίηση εσόδων από εγκληματικές δραστηριότητες (ξέπλυμα χρήματος) συνιστούν οι εξής πράξεις</a:t>
            </a:r>
            <a:r>
              <a:rPr lang="el-GR" u="sng" dirty="0"/>
              <a:t>:</a:t>
            </a:r>
            <a:br>
              <a:rPr lang="el-GR" u="sng" dirty="0"/>
            </a:br>
            <a:endParaRPr lang="el-GR" dirty="0"/>
          </a:p>
        </p:txBody>
      </p:sp>
      <p:sp>
        <p:nvSpPr>
          <p:cNvPr id="3" name="Content Placeholder 2"/>
          <p:cNvSpPr>
            <a:spLocks noGrp="1"/>
          </p:cNvSpPr>
          <p:nvPr>
            <p:ph idx="1"/>
          </p:nvPr>
        </p:nvSpPr>
        <p:spPr>
          <a:xfrm>
            <a:off x="822960" y="1196752"/>
            <a:ext cx="7520940" cy="4104456"/>
          </a:xfrm>
        </p:spPr>
        <p:txBody>
          <a:bodyPr>
            <a:normAutofit fontScale="92500"/>
          </a:bodyPr>
          <a:lstStyle/>
          <a:p>
            <a:r>
              <a:rPr lang="el-GR" b="0" dirty="0" smtClean="0"/>
              <a:t>α</a:t>
            </a:r>
            <a:r>
              <a:rPr lang="el-GR" b="0" dirty="0"/>
              <a:t>) η μετατροπή ή η μεταβίβαση περιουσίας εν γνώσει του γεγονότος ότι προέρχεται από εγκληματική δραστηριότητα, ή από πράξη συμμετοχής σε τέτοια δραστηριότητα, με σκοπό την απόκρυψη ή τη συγκάλυψη της παράνομης προέλευσής της, ή την παροχή συνδρομής σε οποιονδήποτε ενέχεται στη δραστηριότητα αυτή για να αποφύγει τις έννομες συνέπειες των πράξεών του,</a:t>
            </a:r>
          </a:p>
          <a:p>
            <a:r>
              <a:rPr lang="el-GR" b="0" dirty="0"/>
              <a:t>β) η απόκρυψη ή συγκάλυψη της αλήθειας, όσον αφορά τη φύση, την προέλευση, τη διάθεση, τη διακίνηση ή τη χρήση περιουσίας ή τον τόπο όπου αυτή βρίσκεται ή την κυριότητα επ' αυτής, ή τα σχετικά με αυτή δικαιώματα, εν γνώσει του γεγονότος ότι η περιουσία αυτή προέρχεται από εγκληματική δραστηριότητα ή από πράξη συμμετοχής σε τέτοια δραστηριότητα,</a:t>
            </a:r>
          </a:p>
          <a:p>
            <a:r>
              <a:rPr lang="el-GR" b="0" dirty="0"/>
              <a:t>γ) η απόκτηση, κατοχή ή χρήση περιουσίας, εν γνώσει, κατά τον χρόνο κτήσης, ή κατά τον χρόνο περιέλευσης της κατοχής ή της χρήσης, του γεγονότος ότι η περιουσία προέρχεται από εγκληματική δραστηριότητα ή από πράξη συμμετοχής σε τέτοια δραστηριότητα,</a:t>
            </a:r>
          </a:p>
          <a:p>
            <a:r>
              <a:rPr lang="el-GR" b="0" dirty="0"/>
              <a:t>δ) η χρησιμοποίηση του χρηματοπιστωτικού τομέα με την τοποθέτηση σε αυτόν ή τη διακίνηση μέσω αυτού εσόδων που προέρχονται από εγκληματικές δραστηριότητες, με σκοπό να προσδοθεί νομιμοφάνεια στα εν λόγω έσοδα.</a:t>
            </a:r>
          </a:p>
          <a:p>
            <a:endParaRPr lang="el-GR" dirty="0"/>
          </a:p>
        </p:txBody>
      </p:sp>
    </p:spTree>
    <p:extLst>
      <p:ext uri="{BB962C8B-B14F-4D97-AF65-F5344CB8AC3E}">
        <p14:creationId xmlns:p14="http://schemas.microsoft.com/office/powerpoint/2010/main" val="137283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2200" u="sng" dirty="0"/>
              <a:t>Διακεκριμενεσ παραλλαγεσ νομιμοποιησησ</a:t>
            </a:r>
          </a:p>
        </p:txBody>
      </p:sp>
      <p:sp>
        <p:nvSpPr>
          <p:cNvPr id="3" name="Content Placeholder 2"/>
          <p:cNvSpPr>
            <a:spLocks noGrp="1"/>
          </p:cNvSpPr>
          <p:nvPr>
            <p:ph idx="1"/>
          </p:nvPr>
        </p:nvSpPr>
        <p:spPr/>
        <p:txBody>
          <a:bodyPr>
            <a:normAutofit fontScale="85000" lnSpcReduction="10000"/>
          </a:bodyPr>
          <a:lstStyle/>
          <a:p>
            <a:pPr algn="just"/>
            <a:r>
              <a:rPr lang="el-GR" u="sng" dirty="0" smtClean="0">
                <a:effectLst>
                  <a:outerShdw blurRad="38100" dist="38100" dir="2700000" algn="tl">
                    <a:srgbClr val="000000">
                      <a:alpha val="43137"/>
                    </a:srgbClr>
                  </a:outerShdw>
                </a:effectLst>
              </a:rPr>
              <a:t>ΠΑΡ. 1  </a:t>
            </a:r>
            <a:r>
              <a:rPr lang="el-GR" u="sng" dirty="0">
                <a:effectLst>
                  <a:outerShdw blurRad="38100" dist="38100" dir="2700000" algn="tl">
                    <a:srgbClr val="000000">
                      <a:alpha val="43137"/>
                    </a:srgbClr>
                  </a:outerShdw>
                </a:effectLst>
              </a:rPr>
              <a:t>στοιχ. β) </a:t>
            </a:r>
            <a:r>
              <a:rPr lang="el-GR" i="1" dirty="0">
                <a:latin typeface="Cambria Math" pitchFamily="18" charset="0"/>
                <a:ea typeface="Cambria Math" pitchFamily="18" charset="0"/>
              </a:rPr>
              <a:t>Ο υπαίτιος των πράξεων της περ. α' τιμωρείται με κάθειρξη έως δέκα (10) έτη και με χρηματική ποινή από χίλιες (1.000) έως πέντε χιλιάδες (5.000) ημερήσιες μονάδες</a:t>
            </a:r>
            <a:r>
              <a:rPr lang="el-GR" sz="1400" i="1" dirty="0" smtClean="0">
                <a:latin typeface="Cambria Math" pitchFamily="18" charset="0"/>
                <a:ea typeface="Cambria Math" pitchFamily="18" charset="0"/>
              </a:rPr>
              <a:t>:</a:t>
            </a:r>
          </a:p>
          <a:p>
            <a:pPr algn="just"/>
            <a:r>
              <a:rPr lang="el-GR" sz="1400" b="0" dirty="0">
                <a:latin typeface="Cambria Math" pitchFamily="18" charset="0"/>
                <a:ea typeface="Cambria Math" pitchFamily="18" charset="0"/>
              </a:rPr>
              <a:t>Άρα βάσει αρ. 50 και επόμενα Π.Κ.  </a:t>
            </a:r>
            <a:r>
              <a:rPr lang="en-US" sz="1400" b="0" dirty="0">
                <a:latin typeface="Cambria Math" pitchFamily="18" charset="0"/>
                <a:ea typeface="Cambria Math" pitchFamily="18" charset="0"/>
              </a:rPr>
              <a:t>= </a:t>
            </a:r>
            <a:r>
              <a:rPr lang="el-GR" sz="1400" b="0" dirty="0">
                <a:latin typeface="Cambria Math" pitchFamily="18" charset="0"/>
                <a:ea typeface="Cambria Math" pitchFamily="18" charset="0"/>
              </a:rPr>
              <a:t>με κάθειρξη από 5 έως 10 έτη ΚΑΙ με χρηματική ποινή από από χίλιες (1.000) έως πέντε χιλιάδες (5.000) ημερήσιες </a:t>
            </a:r>
            <a:r>
              <a:rPr lang="el-GR" sz="1400" b="0" dirty="0" smtClean="0">
                <a:latin typeface="Cambria Math" pitchFamily="18" charset="0"/>
                <a:ea typeface="Cambria Math" pitchFamily="18" charset="0"/>
              </a:rPr>
              <a:t>μονάδες </a:t>
            </a:r>
            <a:r>
              <a:rPr lang="el-GR" sz="1400" b="0" dirty="0">
                <a:latin typeface="Cambria Math" pitchFamily="18" charset="0"/>
                <a:ea typeface="Cambria Math" pitchFamily="18" charset="0"/>
              </a:rPr>
              <a:t>(από 1 εως 100 ευρώ/ημερήσια μονάδα) </a:t>
            </a:r>
          </a:p>
          <a:p>
            <a:pPr algn="just"/>
            <a:endParaRPr lang="el-GR" sz="1400" i="1" dirty="0">
              <a:latin typeface="Cambria Math" pitchFamily="18" charset="0"/>
              <a:ea typeface="Cambria Math" pitchFamily="18" charset="0"/>
            </a:endParaRPr>
          </a:p>
          <a:p>
            <a:pPr algn="just"/>
            <a:r>
              <a:rPr lang="el-GR" i="1" dirty="0">
                <a:latin typeface="Cambria Math" pitchFamily="18" charset="0"/>
                <a:ea typeface="Cambria Math" pitchFamily="18" charset="0"/>
              </a:rPr>
              <a:t>αα) αν </a:t>
            </a:r>
            <a:r>
              <a:rPr lang="el-GR" i="1" dirty="0">
                <a:solidFill>
                  <a:srgbClr val="FF0000"/>
                </a:solidFill>
                <a:latin typeface="Cambria Math" pitchFamily="18" charset="0"/>
                <a:ea typeface="Cambria Math" pitchFamily="18" charset="0"/>
              </a:rPr>
              <a:t>το αντικείμενο της νομιμοποίησης</a:t>
            </a:r>
            <a:r>
              <a:rPr lang="el-GR" i="1" dirty="0">
                <a:latin typeface="Cambria Math" pitchFamily="18" charset="0"/>
                <a:ea typeface="Cambria Math" pitchFamily="18" charset="0"/>
              </a:rPr>
              <a:t> υπερβαίνει συνολικά σε αξία το ποσό των εκατό είκοσι χιλιάδων (120.000) ευρώ, ή</a:t>
            </a:r>
          </a:p>
          <a:p>
            <a:pPr algn="just"/>
            <a:r>
              <a:rPr lang="el-GR" i="1" dirty="0">
                <a:latin typeface="Cambria Math" pitchFamily="18" charset="0"/>
                <a:ea typeface="Cambria Math" pitchFamily="18" charset="0"/>
              </a:rPr>
              <a:t>	ββ) αν η πράξη τελείται από υπόχρεο φυσικό πρόσωπο κατά την άσκηση της επαγγελματικής του δραστηριότητας ή από πρόσωπο του πρώτου εδαφίου της παρ. 2 του άρθρου 46, ή</a:t>
            </a:r>
          </a:p>
          <a:p>
            <a:pPr algn="just"/>
            <a:r>
              <a:rPr lang="el-GR" i="1" dirty="0">
                <a:latin typeface="Cambria Math" pitchFamily="18" charset="0"/>
                <a:ea typeface="Cambria Math" pitchFamily="18" charset="0"/>
              </a:rPr>
              <a:t>	γγ) αν </a:t>
            </a:r>
            <a:r>
              <a:rPr lang="el-GR" i="1" dirty="0">
                <a:solidFill>
                  <a:srgbClr val="FF0000"/>
                </a:solidFill>
                <a:latin typeface="Cambria Math" pitchFamily="18" charset="0"/>
                <a:ea typeface="Cambria Math" pitchFamily="18" charset="0"/>
              </a:rPr>
              <a:t>η περιουσία που είναι αντικείμενο νομιμοποίησης προέρχεται από τα κακουργήματα των περ. α, β, γ, η' και θ' του άρθρου 4, καθώς και </a:t>
            </a:r>
            <a:r>
              <a:rPr lang="el-GR" i="1" dirty="0">
                <a:latin typeface="Cambria Math" pitchFamily="18" charset="0"/>
                <a:ea typeface="Cambria Math" pitchFamily="18" charset="0"/>
              </a:rPr>
              <a:t>των άρθρων 323Α, 374, 380, της παρ. 2 και του δεύτερου εδαφίου της παρ. 3 του άρθρου 385 του Ποινικού Κώδικα (ΠΚ, 4619/2019, Α' 95), της παρ. 5 του άρθρου 29 και του άρθρου 30 του ν. 4251/2014 (Α' 80).</a:t>
            </a:r>
          </a:p>
          <a:p>
            <a:endParaRPr lang="el-GR" dirty="0"/>
          </a:p>
        </p:txBody>
      </p:sp>
    </p:spTree>
    <p:extLst>
      <p:ext uri="{BB962C8B-B14F-4D97-AF65-F5344CB8AC3E}">
        <p14:creationId xmlns:p14="http://schemas.microsoft.com/office/powerpoint/2010/main" val="2288354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smtClean="0"/>
              <a:t>Διακεκριμενεσ παραλλαγεσ -συνεχεια</a:t>
            </a:r>
            <a:endParaRPr lang="el-GR" u="sng" dirty="0"/>
          </a:p>
        </p:txBody>
      </p:sp>
      <p:sp>
        <p:nvSpPr>
          <p:cNvPr id="3" name="Content Placeholder 2"/>
          <p:cNvSpPr>
            <a:spLocks noGrp="1"/>
          </p:cNvSpPr>
          <p:nvPr>
            <p:ph idx="1"/>
          </p:nvPr>
        </p:nvSpPr>
        <p:spPr>
          <a:xfrm>
            <a:off x="822960" y="908720"/>
            <a:ext cx="7520940" cy="4032448"/>
          </a:xfrm>
        </p:spPr>
        <p:txBody>
          <a:bodyPr>
            <a:normAutofit fontScale="92500"/>
          </a:bodyPr>
          <a:lstStyle/>
          <a:p>
            <a:pPr algn="just"/>
            <a:r>
              <a:rPr lang="el-GR" dirty="0" smtClean="0"/>
              <a:t>_______________________________ </a:t>
            </a:r>
            <a:r>
              <a:rPr lang="el-GR" dirty="0"/>
              <a:t>. </a:t>
            </a:r>
            <a:endParaRPr lang="el-GR" dirty="0">
              <a:sym typeface="Wingdings" pitchFamily="2" charset="2"/>
            </a:endParaRPr>
          </a:p>
          <a:p>
            <a:pPr algn="just"/>
            <a:r>
              <a:rPr lang="el-GR" dirty="0">
                <a:sym typeface="Wingdings" pitchFamily="2" charset="2"/>
              </a:rPr>
              <a:t>Στο Ν. 4557/18 ,προ αλλαγών  στην αντιστοιχη παρ. 1 στοιχ. β΄ </a:t>
            </a:r>
            <a:r>
              <a:rPr lang="en-US" dirty="0">
                <a:sym typeface="Wingdings" pitchFamily="2" charset="2"/>
              </a:rPr>
              <a:t>: </a:t>
            </a:r>
            <a:r>
              <a:rPr lang="el-GR" dirty="0">
                <a:sym typeface="Wingdings" pitchFamily="2" charset="2"/>
              </a:rPr>
              <a:t> </a:t>
            </a:r>
            <a:r>
              <a:rPr lang="el-GR" b="0" dirty="0">
                <a:latin typeface="Cambria Math" pitchFamily="18" charset="0"/>
                <a:ea typeface="Cambria Math" pitchFamily="18" charset="0"/>
              </a:rPr>
              <a:t>κάθειρξη  από 5 έως 20 </a:t>
            </a:r>
            <a:r>
              <a:rPr lang="el-GR" b="0" dirty="0" smtClean="0">
                <a:latin typeface="Cambria Math" pitchFamily="18" charset="0"/>
                <a:ea typeface="Cambria Math" pitchFamily="18" charset="0"/>
              </a:rPr>
              <a:t>έτη ΚΑΙ </a:t>
            </a:r>
            <a:r>
              <a:rPr lang="el-GR" b="0" dirty="0">
                <a:latin typeface="Cambria Math" pitchFamily="18" charset="0"/>
                <a:ea typeface="Cambria Math" pitchFamily="18" charset="0"/>
              </a:rPr>
              <a:t>με χρηματική ποινή από 3</a:t>
            </a:r>
            <a:r>
              <a:rPr lang="en-US" b="0" dirty="0">
                <a:latin typeface="Cambria Math" pitchFamily="18" charset="0"/>
                <a:ea typeface="Cambria Math" pitchFamily="18" charset="0"/>
              </a:rPr>
              <a:t>0.000 </a:t>
            </a:r>
            <a:r>
              <a:rPr lang="el-GR" b="0" dirty="0">
                <a:latin typeface="Cambria Math" pitchFamily="18" charset="0"/>
                <a:ea typeface="Cambria Math" pitchFamily="18" charset="0"/>
              </a:rPr>
              <a:t>έως 1.500.000 ευρώ</a:t>
            </a:r>
          </a:p>
          <a:p>
            <a:pPr algn="just"/>
            <a:r>
              <a:rPr lang="el-GR" b="0" dirty="0" smtClean="0">
                <a:latin typeface="Cambria Math" pitchFamily="18" charset="0"/>
                <a:ea typeface="Cambria Math" pitchFamily="18" charset="0"/>
                <a:sym typeface="Wingdings" pitchFamily="2" charset="2"/>
              </a:rPr>
              <a:t>Πλέον, μετά το Ν. 4816/2021, σε συμμόρφωση με την Οδηγία 2018/1673</a:t>
            </a:r>
            <a:r>
              <a:rPr lang="en-US" b="0" dirty="0" smtClean="0">
                <a:latin typeface="Cambria Math" pitchFamily="18" charset="0"/>
                <a:ea typeface="Cambria Math" pitchFamily="18" charset="0"/>
                <a:sym typeface="Wingdings" pitchFamily="2" charset="2"/>
              </a:rPr>
              <a:t>:</a:t>
            </a:r>
          </a:p>
          <a:p>
            <a:pPr algn="just"/>
            <a:r>
              <a:rPr lang="en-US" b="0" dirty="0">
                <a:latin typeface="Cambria Math" pitchFamily="18" charset="0"/>
                <a:ea typeface="Cambria Math" pitchFamily="18" charset="0"/>
                <a:sym typeface="Wingdings" pitchFamily="2" charset="2"/>
              </a:rPr>
              <a:t>	</a:t>
            </a:r>
            <a:r>
              <a:rPr lang="en-US" b="0" dirty="0" smtClean="0">
                <a:latin typeface="Cambria Math" pitchFamily="18" charset="0"/>
                <a:ea typeface="Cambria Math" pitchFamily="18" charset="0"/>
                <a:sym typeface="Wingdings" pitchFamily="2" charset="2"/>
              </a:rPr>
              <a:t>-</a:t>
            </a:r>
            <a:r>
              <a:rPr lang="el-GR" dirty="0">
                <a:sym typeface="Wingdings" pitchFamily="2" charset="2"/>
              </a:rPr>
              <a:t>θεωρούνται ως επιβαρυντικές περιστάσεις 1) η αξία του αντικειμένου νομιμοποίησης  και 2) η προέλευση της </a:t>
            </a:r>
            <a:r>
              <a:rPr lang="el-GR" b="0" dirty="0" smtClean="0">
                <a:latin typeface="Cambria Math" pitchFamily="18" charset="0"/>
                <a:ea typeface="Cambria Math" pitchFamily="18" charset="0"/>
                <a:sym typeface="Wingdings" pitchFamily="2" charset="2"/>
              </a:rPr>
              <a:t>περιουσίας που είναι αντικείμενο νομιμοποίησης  από συγκεκριμένα αδικήματα</a:t>
            </a:r>
          </a:p>
          <a:p>
            <a:pPr algn="just"/>
            <a:r>
              <a:rPr lang="el-GR" b="0" dirty="0" smtClean="0">
                <a:latin typeface="Cambria Math" pitchFamily="18" charset="0"/>
                <a:ea typeface="Cambria Math" pitchFamily="18" charset="0"/>
                <a:sym typeface="Wingdings" pitchFamily="2" charset="2"/>
              </a:rPr>
              <a:t>{</a:t>
            </a:r>
            <a:r>
              <a:rPr lang="el-GR" b="0" u="sng" dirty="0" smtClean="0">
                <a:latin typeface="Cambria Math" pitchFamily="18" charset="0"/>
                <a:ea typeface="Cambria Math" pitchFamily="18" charset="0"/>
                <a:sym typeface="Wingdings" pitchFamily="2" charset="2"/>
              </a:rPr>
              <a:t>ΑΡΘΡΟ 6, παρ. 2 της ΟΔΗΓΙΑΣ </a:t>
            </a:r>
            <a:r>
              <a:rPr lang="en-US" b="0" dirty="0" smtClean="0">
                <a:latin typeface="Cambria Math" pitchFamily="18" charset="0"/>
                <a:ea typeface="Cambria Math" pitchFamily="18" charset="0"/>
                <a:sym typeface="Wingdings" pitchFamily="2" charset="2"/>
              </a:rPr>
              <a:t>:</a:t>
            </a:r>
            <a:endParaRPr lang="el-GR" b="0" dirty="0" smtClean="0">
              <a:latin typeface="Cambria Math" pitchFamily="18" charset="0"/>
              <a:ea typeface="Cambria Math" pitchFamily="18" charset="0"/>
              <a:sym typeface="Wingdings" pitchFamily="2" charset="2"/>
            </a:endParaRPr>
          </a:p>
          <a:p>
            <a:pPr algn="just"/>
            <a:r>
              <a:rPr lang="el-GR" b="0" i="1" dirty="0" smtClean="0">
                <a:latin typeface="Cambria Math" pitchFamily="18" charset="0"/>
                <a:ea typeface="Cambria Math" pitchFamily="18" charset="0"/>
              </a:rPr>
              <a:t>Τα </a:t>
            </a:r>
            <a:r>
              <a:rPr lang="el-GR" b="0" i="1" dirty="0">
                <a:latin typeface="Cambria Math" pitchFamily="18" charset="0"/>
                <a:ea typeface="Cambria Math" pitchFamily="18" charset="0"/>
              </a:rPr>
              <a:t>κράτη μέλη μπορούν να προβλέψουν ότι σε σχέση με τα αδικήματα που αναφέρονται στο άρθρο 3 παράγραφοι 1 και 5 και στο άρθρο 4, οι παρακάτω περιστάσεις θεωρούνται επιβαρυντικές περιστάσεις: α) </a:t>
            </a:r>
            <a:r>
              <a:rPr lang="el-GR" i="1" u="sng" dirty="0">
                <a:latin typeface="Cambria Math" pitchFamily="18" charset="0"/>
                <a:ea typeface="Cambria Math" pitchFamily="18" charset="0"/>
              </a:rPr>
              <a:t>η περιουσία ή τα χρήματα που είναι αντικείμενο νομιμοποίησης εσόδων από παράνομες δραστηριότητες είναι σημαντικής αξίας</a:t>
            </a:r>
            <a:r>
              <a:rPr lang="el-GR" b="0" i="1" dirty="0">
                <a:latin typeface="Cambria Math" pitchFamily="18" charset="0"/>
                <a:ea typeface="Cambria Math" pitchFamily="18" charset="0"/>
              </a:rPr>
              <a:t>, ή β) </a:t>
            </a:r>
            <a:r>
              <a:rPr lang="el-GR" i="1" u="sng" dirty="0">
                <a:latin typeface="Cambria Math" pitchFamily="18" charset="0"/>
                <a:ea typeface="Cambria Math" pitchFamily="18" charset="0"/>
              </a:rPr>
              <a:t>η περιουσία που είναι αντικείμενο νομιμοποίησης </a:t>
            </a:r>
            <a:r>
              <a:rPr lang="el-GR" b="0" i="1" dirty="0">
                <a:latin typeface="Cambria Math" pitchFamily="18" charset="0"/>
                <a:ea typeface="Cambria Math" pitchFamily="18" charset="0"/>
              </a:rPr>
              <a:t>εσόδων από παράνομες δραστηριότητες </a:t>
            </a:r>
            <a:r>
              <a:rPr lang="el-GR" i="1" u="sng" dirty="0">
                <a:latin typeface="Cambria Math" pitchFamily="18" charset="0"/>
                <a:ea typeface="Cambria Math" pitchFamily="18" charset="0"/>
              </a:rPr>
              <a:t>απορρέει από ένα εκ των αδικημάτων που αναφέρονται στο άρθρο 2 σημείο 1) στοιχεία α) έως ε) και η).</a:t>
            </a:r>
            <a:r>
              <a:rPr lang="el-GR" i="1" u="sng" dirty="0">
                <a:latin typeface="Cambria Math" pitchFamily="18" charset="0"/>
                <a:ea typeface="Cambria Math" pitchFamily="18" charset="0"/>
                <a:sym typeface="Wingdings" pitchFamily="2" charset="2"/>
              </a:rPr>
              <a:t>}</a:t>
            </a:r>
            <a:endParaRPr lang="el-GR" i="1" u="sng" dirty="0">
              <a:latin typeface="Cambria Math" pitchFamily="18" charset="0"/>
              <a:ea typeface="Cambria Math" pitchFamily="18" charset="0"/>
            </a:endParaRPr>
          </a:p>
        </p:txBody>
      </p:sp>
    </p:spTree>
    <p:extLst>
      <p:ext uri="{BB962C8B-B14F-4D97-AF65-F5344CB8AC3E}">
        <p14:creationId xmlns:p14="http://schemas.microsoft.com/office/powerpoint/2010/main" val="2877432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u="sng" dirty="0" smtClean="0"/>
              <a:t>Διακεκριμενεσ παραλλαγεσ- συνεχεια</a:t>
            </a:r>
            <a:endParaRPr lang="en-US" u="sng" dirty="0"/>
          </a:p>
        </p:txBody>
      </p:sp>
      <p:sp>
        <p:nvSpPr>
          <p:cNvPr id="3" name="Content Placeholder 2"/>
          <p:cNvSpPr>
            <a:spLocks noGrp="1"/>
          </p:cNvSpPr>
          <p:nvPr>
            <p:ph idx="1"/>
          </p:nvPr>
        </p:nvSpPr>
        <p:spPr>
          <a:xfrm>
            <a:off x="827584" y="836712"/>
            <a:ext cx="7520940" cy="4752528"/>
          </a:xfrm>
        </p:spPr>
        <p:txBody>
          <a:bodyPr>
            <a:normAutofit/>
          </a:bodyPr>
          <a:lstStyle/>
          <a:p>
            <a:pPr algn="just"/>
            <a:r>
              <a:rPr lang="el-GR" u="sng" dirty="0" smtClean="0">
                <a:effectLst>
                  <a:outerShdw blurRad="38100" dist="38100" dir="2700000" algn="tl">
                    <a:srgbClr val="000000">
                      <a:alpha val="43137"/>
                    </a:srgbClr>
                  </a:outerShdw>
                </a:effectLst>
              </a:rPr>
              <a:t>ΠΑΡ.1 στοιχ. γ</a:t>
            </a:r>
            <a:r>
              <a:rPr lang="el-GR" u="sng" dirty="0">
                <a:effectLst>
                  <a:outerShdw blurRad="38100" dist="38100" dir="2700000" algn="tl">
                    <a:srgbClr val="000000">
                      <a:alpha val="43137"/>
                    </a:srgbClr>
                  </a:outerShdw>
                </a:effectLst>
                <a:latin typeface="Cambria Math" pitchFamily="18" charset="0"/>
                <a:ea typeface="Cambria Math" pitchFamily="18" charset="0"/>
              </a:rPr>
              <a:t>) </a:t>
            </a:r>
            <a:r>
              <a:rPr lang="el-GR" sz="1400" i="1" dirty="0">
                <a:latin typeface="Cambria Math" pitchFamily="18" charset="0"/>
                <a:ea typeface="Cambria Math" pitchFamily="18" charset="0"/>
              </a:rPr>
              <a:t>Ο υπαίτιος των πράξεων της περ. α' τιμωρείται με κάθειρξη και με χρηματική ποινή από δύο χιλιάδες (2.000) έως δέκα χιλιάδες (10.000) ημερήσιες μονάδες, αν ασκεί τέτοιου είδους δραστηριότητες κατ' επάγγελμα ή ως μέλος εγκληματικής οργάνωσης, η οποία επιδιώκει την τέλεση πράξεων νομιμοποίησης</a:t>
            </a:r>
            <a:r>
              <a:rPr lang="el-GR" sz="1400" i="1" dirty="0" smtClean="0">
                <a:latin typeface="Cambria Math" pitchFamily="18" charset="0"/>
                <a:ea typeface="Cambria Math" pitchFamily="18" charset="0"/>
              </a:rPr>
              <a:t>.</a:t>
            </a:r>
          </a:p>
          <a:p>
            <a:pPr algn="just"/>
            <a:r>
              <a:rPr lang="el-GR" b="0" dirty="0">
                <a:latin typeface="Cambria Math" pitchFamily="18" charset="0"/>
                <a:ea typeface="Cambria Math" pitchFamily="18" charset="0"/>
              </a:rPr>
              <a:t>Άρα βάσει αρ. 50 και επόμενα Π.Κ.  </a:t>
            </a:r>
            <a:r>
              <a:rPr lang="en-US" b="0" dirty="0">
                <a:latin typeface="Cambria Math" pitchFamily="18" charset="0"/>
                <a:ea typeface="Cambria Math" pitchFamily="18" charset="0"/>
              </a:rPr>
              <a:t>= </a:t>
            </a:r>
            <a:r>
              <a:rPr lang="el-GR" b="0" dirty="0">
                <a:latin typeface="Cambria Math" pitchFamily="18" charset="0"/>
                <a:ea typeface="Cambria Math" pitchFamily="18" charset="0"/>
              </a:rPr>
              <a:t>με κάθειρξη από 5 έως </a:t>
            </a:r>
            <a:r>
              <a:rPr lang="el-GR" b="0" dirty="0" smtClean="0">
                <a:latin typeface="Cambria Math" pitchFamily="18" charset="0"/>
                <a:ea typeface="Cambria Math" pitchFamily="18" charset="0"/>
              </a:rPr>
              <a:t>15 </a:t>
            </a:r>
            <a:r>
              <a:rPr lang="el-GR" b="0" dirty="0">
                <a:latin typeface="Cambria Math" pitchFamily="18" charset="0"/>
                <a:ea typeface="Cambria Math" pitchFamily="18" charset="0"/>
              </a:rPr>
              <a:t>έτη ΚΑΙ με χρηματική ποινή από </a:t>
            </a:r>
            <a:r>
              <a:rPr lang="el-GR" b="0" dirty="0" smtClean="0">
                <a:latin typeface="Cambria Math" pitchFamily="18" charset="0"/>
                <a:ea typeface="Cambria Math" pitchFamily="18" charset="0"/>
              </a:rPr>
              <a:t>2.000 έως 10.000 </a:t>
            </a:r>
            <a:r>
              <a:rPr lang="el-GR" b="0" dirty="0">
                <a:latin typeface="Cambria Math" pitchFamily="18" charset="0"/>
                <a:ea typeface="Cambria Math" pitchFamily="18" charset="0"/>
              </a:rPr>
              <a:t>ημερήσιες </a:t>
            </a:r>
            <a:r>
              <a:rPr lang="el-GR" b="0" dirty="0" smtClean="0">
                <a:latin typeface="Cambria Math" pitchFamily="18" charset="0"/>
                <a:ea typeface="Cambria Math" pitchFamily="18" charset="0"/>
              </a:rPr>
              <a:t>μονάδες (</a:t>
            </a:r>
            <a:r>
              <a:rPr lang="el-GR" b="0" dirty="0">
                <a:latin typeface="Cambria Math" pitchFamily="18" charset="0"/>
                <a:ea typeface="Cambria Math" pitchFamily="18" charset="0"/>
              </a:rPr>
              <a:t>από 1 εως 100 ευρώ/ημερήσια μονάδα</a:t>
            </a:r>
            <a:r>
              <a:rPr lang="el-GR" b="0" dirty="0" smtClean="0">
                <a:latin typeface="Cambria Math" pitchFamily="18" charset="0"/>
                <a:ea typeface="Cambria Math" pitchFamily="18" charset="0"/>
              </a:rPr>
              <a:t>)</a:t>
            </a:r>
            <a:endParaRPr lang="el-GR" b="0" dirty="0">
              <a:latin typeface="Cambria Math" pitchFamily="18" charset="0"/>
              <a:ea typeface="Cambria Math" pitchFamily="18" charset="0"/>
            </a:endParaRPr>
          </a:p>
          <a:p>
            <a:pPr algn="just"/>
            <a:r>
              <a:rPr lang="el-GR" dirty="0" smtClean="0"/>
              <a:t>______________________________ </a:t>
            </a:r>
            <a:r>
              <a:rPr lang="el-GR" dirty="0"/>
              <a:t>. </a:t>
            </a:r>
            <a:endParaRPr lang="el-GR" dirty="0">
              <a:sym typeface="Wingdings" pitchFamily="2" charset="2"/>
            </a:endParaRPr>
          </a:p>
          <a:p>
            <a:pPr algn="just"/>
            <a:r>
              <a:rPr lang="el-GR" dirty="0" smtClean="0">
                <a:sym typeface="Wingdings" pitchFamily="2" charset="2"/>
              </a:rPr>
              <a:t>παραμένει Η βαρύτερη επαπειλούμενη ποινή  ( !!!) για την κατ’ επαγγελμα άσκηση τέτοιων δραστηριοτήτων  και για τα μέλη εγκληματικών οργανώσεων οι οποίες επιδιώκουν την τέλεση πράξεων νομιμοποίησης . </a:t>
            </a:r>
          </a:p>
          <a:p>
            <a:pPr algn="just"/>
            <a:r>
              <a:rPr lang="el-GR" dirty="0" smtClean="0">
                <a:sym typeface="Wingdings" pitchFamily="2" charset="2"/>
              </a:rPr>
              <a:t>Στο </a:t>
            </a:r>
            <a:r>
              <a:rPr lang="el-GR" dirty="0">
                <a:sym typeface="Wingdings" pitchFamily="2" charset="2"/>
              </a:rPr>
              <a:t>Ν. 4557/18 ,προ αλλαγών  στην αντιστοιχη παρ. 1 στοιχ. </a:t>
            </a:r>
            <a:r>
              <a:rPr lang="el-GR" dirty="0" smtClean="0">
                <a:sym typeface="Wingdings" pitchFamily="2" charset="2"/>
              </a:rPr>
              <a:t>γ΄ </a:t>
            </a:r>
            <a:r>
              <a:rPr lang="en-US" dirty="0">
                <a:sym typeface="Wingdings" pitchFamily="2" charset="2"/>
              </a:rPr>
              <a:t>: </a:t>
            </a:r>
            <a:endParaRPr lang="el-GR" dirty="0" smtClean="0">
              <a:sym typeface="Wingdings" pitchFamily="2" charset="2"/>
            </a:endParaRPr>
          </a:p>
          <a:p>
            <a:pPr algn="just">
              <a:buFontTx/>
              <a:buChar char="-"/>
            </a:pPr>
            <a:r>
              <a:rPr lang="el-GR" b="0" dirty="0" smtClean="0">
                <a:latin typeface="Cambria Math" pitchFamily="18" charset="0"/>
                <a:ea typeface="Cambria Math" pitchFamily="18" charset="0"/>
              </a:rPr>
              <a:t>κάθειρξη  τουλάχιστον 10 έτη  </a:t>
            </a:r>
            <a:r>
              <a:rPr lang="el-GR" b="0" dirty="0">
                <a:latin typeface="Cambria Math" pitchFamily="18" charset="0"/>
                <a:ea typeface="Cambria Math" pitchFamily="18" charset="0"/>
              </a:rPr>
              <a:t>έως 20 έτη ΚΑΙ με χρηματική ποινή από </a:t>
            </a:r>
            <a:r>
              <a:rPr lang="el-GR" b="0" dirty="0" smtClean="0">
                <a:latin typeface="Cambria Math" pitchFamily="18" charset="0"/>
                <a:ea typeface="Cambria Math" pitchFamily="18" charset="0"/>
              </a:rPr>
              <a:t>5</a:t>
            </a:r>
            <a:r>
              <a:rPr lang="en-US" b="0" dirty="0" smtClean="0">
                <a:latin typeface="Cambria Math" pitchFamily="18" charset="0"/>
                <a:ea typeface="Cambria Math" pitchFamily="18" charset="0"/>
              </a:rPr>
              <a:t>0.000 </a:t>
            </a:r>
            <a:r>
              <a:rPr lang="el-GR" b="0" dirty="0">
                <a:latin typeface="Cambria Math" pitchFamily="18" charset="0"/>
                <a:ea typeface="Cambria Math" pitchFamily="18" charset="0"/>
              </a:rPr>
              <a:t>έως </a:t>
            </a:r>
            <a:r>
              <a:rPr lang="el-GR" b="0" dirty="0" smtClean="0">
                <a:latin typeface="Cambria Math" pitchFamily="18" charset="0"/>
                <a:ea typeface="Cambria Math" pitchFamily="18" charset="0"/>
              </a:rPr>
              <a:t>10.000.000 ευρώ</a:t>
            </a:r>
          </a:p>
          <a:p>
            <a:pPr algn="just">
              <a:buFontTx/>
              <a:buChar char="-"/>
            </a:pPr>
            <a:r>
              <a:rPr lang="el-GR" b="0" dirty="0" smtClean="0">
                <a:latin typeface="Cambria Math" pitchFamily="18" charset="0"/>
                <a:ea typeface="Cambria Math" pitchFamily="18" charset="0"/>
              </a:rPr>
              <a:t>Απάλειψη αναφορών ¨κατά συνήθεια, υπότροπος¨ και περί τρομοκρατικής οργάνωσης .</a:t>
            </a:r>
            <a:endParaRPr lang="el-GR" b="0" dirty="0">
              <a:latin typeface="Cambria Math" pitchFamily="18" charset="0"/>
              <a:ea typeface="Cambria Math" pitchFamily="18" charset="0"/>
            </a:endParaRPr>
          </a:p>
          <a:p>
            <a:pPr algn="just"/>
            <a:endParaRPr lang="en-US" dirty="0"/>
          </a:p>
        </p:txBody>
      </p:sp>
    </p:spTree>
    <p:extLst>
      <p:ext uri="{BB962C8B-B14F-4D97-AF65-F5344CB8AC3E}">
        <p14:creationId xmlns:p14="http://schemas.microsoft.com/office/powerpoint/2010/main" val="2220913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326936"/>
          </a:xfrm>
        </p:spPr>
        <p:txBody>
          <a:bodyPr/>
          <a:lstStyle/>
          <a:p>
            <a:pPr algn="ctr"/>
            <a:r>
              <a:rPr lang="el-GR" sz="2200" u="sng" dirty="0" smtClean="0"/>
              <a:t>ΠρονομιουχΑ παραλλαγη νομιμοποιησησ</a:t>
            </a:r>
            <a:endParaRPr lang="el-GR" sz="2200" u="sng" dirty="0"/>
          </a:p>
        </p:txBody>
      </p:sp>
      <p:sp>
        <p:nvSpPr>
          <p:cNvPr id="3" name="Content Placeholder 2"/>
          <p:cNvSpPr>
            <a:spLocks noGrp="1"/>
          </p:cNvSpPr>
          <p:nvPr>
            <p:ph idx="1"/>
          </p:nvPr>
        </p:nvSpPr>
        <p:spPr>
          <a:xfrm>
            <a:off x="822960" y="908720"/>
            <a:ext cx="7520940" cy="4392488"/>
          </a:xfrm>
        </p:spPr>
        <p:txBody>
          <a:bodyPr>
            <a:normAutofit/>
          </a:bodyPr>
          <a:lstStyle/>
          <a:p>
            <a:pPr algn="just"/>
            <a:r>
              <a:rPr lang="el-GR" sz="1500" u="sng" dirty="0">
                <a:effectLst>
                  <a:outerShdw blurRad="38100" dist="38100" dir="2700000" algn="tl">
                    <a:srgbClr val="000000">
                      <a:alpha val="43137"/>
                    </a:srgbClr>
                  </a:outerShdw>
                </a:effectLst>
              </a:rPr>
              <a:t>ΠΑΡ. 1 στοιχ. δ)</a:t>
            </a:r>
            <a:r>
              <a:rPr lang="el-GR" b="0" dirty="0">
                <a:latin typeface="Cambria Math" pitchFamily="18" charset="0"/>
                <a:ea typeface="Cambria Math" pitchFamily="18" charset="0"/>
              </a:rPr>
              <a:t> </a:t>
            </a:r>
            <a:r>
              <a:rPr lang="el-GR" i="1" dirty="0">
                <a:latin typeface="Cambria Math" pitchFamily="18" charset="0"/>
                <a:ea typeface="Cambria Math" pitchFamily="18" charset="0"/>
              </a:rPr>
              <a:t>Αν το βασικό αδίκημα τιμωρείται σε βαθμό πλημμελήματος, η ποινή για το αδίκημα της νομιμοποίησης εσόδων από εγκληματικές δραστηριότητες είναι φυλάκιση έως τρία (3) έτη και χρηματική ποινή έως τριακόσιες (300) ημερήσιες μονάδες. Αν η πράξη τελέστηκε κατ' επάγγελμα επιβάλλονται οι κυρώσεις της περ. γ</a:t>
            </a:r>
            <a:r>
              <a:rPr lang="el-GR" i="1" dirty="0" smtClean="0">
                <a:latin typeface="Cambria Math" pitchFamily="18" charset="0"/>
                <a:ea typeface="Cambria Math" pitchFamily="18" charset="0"/>
              </a:rPr>
              <a:t>.</a:t>
            </a:r>
          </a:p>
          <a:p>
            <a:pPr algn="just"/>
            <a:r>
              <a:rPr lang="el-GR" b="0" dirty="0">
                <a:latin typeface="Cambria Math" pitchFamily="18" charset="0"/>
                <a:ea typeface="Cambria Math" pitchFamily="18" charset="0"/>
              </a:rPr>
              <a:t>Άρα βάσει αρ. 50 και επόμενα Π.Κ.  </a:t>
            </a:r>
            <a:r>
              <a:rPr lang="en-US" b="0" dirty="0">
                <a:latin typeface="Cambria Math" pitchFamily="18" charset="0"/>
                <a:ea typeface="Cambria Math" pitchFamily="18" charset="0"/>
              </a:rPr>
              <a:t>= </a:t>
            </a:r>
            <a:r>
              <a:rPr lang="el-GR" b="0" dirty="0">
                <a:latin typeface="Cambria Math" pitchFamily="18" charset="0"/>
                <a:ea typeface="Cambria Math" pitchFamily="18" charset="0"/>
              </a:rPr>
              <a:t>με </a:t>
            </a:r>
            <a:r>
              <a:rPr lang="el-GR" b="0" dirty="0" smtClean="0">
                <a:latin typeface="Cambria Math" pitchFamily="18" charset="0"/>
                <a:ea typeface="Cambria Math" pitchFamily="18" charset="0"/>
              </a:rPr>
              <a:t>φυλάκιση από 10 ημέρες έως 3 έτη ΚΑΙ </a:t>
            </a:r>
            <a:r>
              <a:rPr lang="el-GR" b="0" dirty="0">
                <a:latin typeface="Cambria Math" pitchFamily="18" charset="0"/>
                <a:ea typeface="Cambria Math" pitchFamily="18" charset="0"/>
              </a:rPr>
              <a:t>με χρηματική ποινή έ</a:t>
            </a:r>
            <a:r>
              <a:rPr lang="el-GR" b="0" dirty="0" smtClean="0">
                <a:latin typeface="Cambria Math" pitchFamily="18" charset="0"/>
                <a:ea typeface="Cambria Math" pitchFamily="18" charset="0"/>
              </a:rPr>
              <a:t>ως 300  </a:t>
            </a:r>
            <a:r>
              <a:rPr lang="el-GR" b="0" dirty="0">
                <a:latin typeface="Cambria Math" pitchFamily="18" charset="0"/>
                <a:ea typeface="Cambria Math" pitchFamily="18" charset="0"/>
              </a:rPr>
              <a:t>ημερήσιες μονάδες (από 1 εως 100 ευρώ/ημερήσια μονάδα) </a:t>
            </a:r>
          </a:p>
          <a:p>
            <a:pPr algn="just">
              <a:buFont typeface="Arial" pitchFamily="34" charset="0"/>
              <a:buChar char="•"/>
            </a:pPr>
            <a:r>
              <a:rPr lang="el-GR" dirty="0" smtClean="0">
                <a:latin typeface="Cambria Math" pitchFamily="18" charset="0"/>
                <a:ea typeface="Cambria Math" pitchFamily="18" charset="0"/>
              </a:rPr>
              <a:t>ΑΠΕΙΛΟΥΜΕΝΗ ΠΟΙΝΗ-ΠΛΗΜΜΕΛΗΜΑΤΙΚΟΣ ΧΑΡΑΚΤΗΡΑΣ ΒΑΣΙΚΟΥ ΑΔΙΚΗΜΑΤΟΣ </a:t>
            </a:r>
            <a:r>
              <a:rPr lang="el-GR" dirty="0" smtClean="0">
                <a:latin typeface="Cambria Math" pitchFamily="18" charset="0"/>
                <a:ea typeface="Cambria Math" pitchFamily="18" charset="0"/>
                <a:sym typeface="Wingdings" pitchFamily="2" charset="2"/>
              </a:rPr>
              <a:t>ΠΛΗΜΜΕΛΗΜΑΤΙΚΟΣ  ΧΑΡΑΚΤΗΡΑΣ ΝΟΜΙΜΟΠΟΙΗΣΗΣ</a:t>
            </a:r>
            <a:endParaRPr lang="el-GR" dirty="0" smtClean="0">
              <a:latin typeface="Cambria Math" pitchFamily="18" charset="0"/>
              <a:ea typeface="Cambria Math" pitchFamily="18" charset="0"/>
            </a:endParaRPr>
          </a:p>
          <a:p>
            <a:pPr marL="0" indent="0" algn="ctr"/>
            <a:r>
              <a:rPr lang="el-GR" u="sng" dirty="0" smtClean="0">
                <a:latin typeface="Cambria Math" pitchFamily="18" charset="0"/>
                <a:ea typeface="Cambria Math" pitchFamily="18" charset="0"/>
              </a:rPr>
              <a:t> !  ΟΜΩΣ  !</a:t>
            </a:r>
            <a:endParaRPr lang="el-GR" u="sng" dirty="0">
              <a:latin typeface="Cambria Math" pitchFamily="18" charset="0"/>
              <a:ea typeface="Cambria Math" pitchFamily="18" charset="0"/>
            </a:endParaRPr>
          </a:p>
          <a:p>
            <a:pPr algn="just">
              <a:buFont typeface="Arial" pitchFamily="34" charset="0"/>
              <a:buChar char="•"/>
            </a:pPr>
            <a:r>
              <a:rPr lang="el-GR" dirty="0" smtClean="0">
                <a:latin typeface="Cambria Math" pitchFamily="18" charset="0"/>
                <a:ea typeface="Cambria Math" pitchFamily="18" charset="0"/>
              </a:rPr>
              <a:t>ΑΠΕΙΛΟΥΜΕΝΗ ΠΟΙΝΗ- ΠΛΗΜΜΕΛΗΜΑΤΙΚΟΣ </a:t>
            </a:r>
            <a:r>
              <a:rPr lang="el-GR" dirty="0">
                <a:latin typeface="Cambria Math" pitchFamily="18" charset="0"/>
                <a:ea typeface="Cambria Math" pitchFamily="18" charset="0"/>
              </a:rPr>
              <a:t>ΧΑΡΑΚΤΗΡΑΣ ΒΑΣΙΚΟΥ ΑΔΙΚΗΜΑΤΟΣ </a:t>
            </a:r>
            <a:r>
              <a:rPr lang="el-GR" dirty="0" smtClean="0">
                <a:latin typeface="Cambria Math" pitchFamily="18" charset="0"/>
                <a:ea typeface="Cambria Math" pitchFamily="18" charset="0"/>
              </a:rPr>
              <a:t> + ΚΑΤ’ ΕΠΑΓΓΛΕΜΑ ΤΕΛΕΣΗ ΠΡΑΞΗΣ ΝΟΙΜΟΠΟΙΗΣΗΣ</a:t>
            </a:r>
            <a:r>
              <a:rPr lang="el-GR" dirty="0" smtClean="0">
                <a:latin typeface="Cambria Math" pitchFamily="18" charset="0"/>
                <a:ea typeface="Cambria Math" pitchFamily="18" charset="0"/>
                <a:sym typeface="Wingdings" pitchFamily="2" charset="2"/>
              </a:rPr>
              <a:t>ΚΑΚΟΥΡΓΗΜΑΤΙΚΟΣ  </a:t>
            </a:r>
            <a:r>
              <a:rPr lang="el-GR" dirty="0">
                <a:latin typeface="Cambria Math" pitchFamily="18" charset="0"/>
                <a:ea typeface="Cambria Math" pitchFamily="18" charset="0"/>
                <a:sym typeface="Wingdings" pitchFamily="2" charset="2"/>
              </a:rPr>
              <a:t>ΧΑΡΑΚΤΗΡΑΣ </a:t>
            </a:r>
            <a:r>
              <a:rPr lang="el-GR" dirty="0" smtClean="0">
                <a:latin typeface="Cambria Math" pitchFamily="18" charset="0"/>
                <a:ea typeface="Cambria Math" pitchFamily="18" charset="0"/>
                <a:sym typeface="Wingdings" pitchFamily="2" charset="2"/>
              </a:rPr>
              <a:t>ΝΟΜΙΜΟΠΟΙΗΣΗΣ- ΔΙΑΚΕΚΡΙΜΕΝΗ ΠΑΡΑΛΛΑΓΗ</a:t>
            </a:r>
            <a:endParaRPr lang="el-GR" dirty="0">
              <a:latin typeface="Cambria Math" pitchFamily="18" charset="0"/>
              <a:ea typeface="Cambria Math" pitchFamily="18" charset="0"/>
            </a:endParaRPr>
          </a:p>
          <a:p>
            <a:pPr algn="just"/>
            <a:endParaRPr lang="el-GR" dirty="0">
              <a:latin typeface="Cambria Math" pitchFamily="18" charset="0"/>
              <a:ea typeface="Cambria Math" pitchFamily="18" charset="0"/>
            </a:endParaRPr>
          </a:p>
          <a:p>
            <a:pPr algn="just"/>
            <a:endParaRPr lang="el-GR" dirty="0"/>
          </a:p>
        </p:txBody>
      </p:sp>
    </p:spTree>
    <p:extLst>
      <p:ext uri="{BB962C8B-B14F-4D97-AF65-F5344CB8AC3E}">
        <p14:creationId xmlns:p14="http://schemas.microsoft.com/office/powerpoint/2010/main" val="57962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520940" cy="548640"/>
          </a:xfrm>
        </p:spPr>
        <p:txBody>
          <a:bodyPr/>
          <a:lstStyle/>
          <a:p>
            <a:r>
              <a:rPr lang="el-GR" sz="200" dirty="0" smtClean="0"/>
              <a:t>.</a:t>
            </a:r>
            <a:endParaRPr lang="el-GR" sz="200" dirty="0"/>
          </a:p>
        </p:txBody>
      </p:sp>
      <p:sp>
        <p:nvSpPr>
          <p:cNvPr id="3" name="Content Placeholder 2"/>
          <p:cNvSpPr>
            <a:spLocks noGrp="1"/>
          </p:cNvSpPr>
          <p:nvPr>
            <p:ph idx="1"/>
          </p:nvPr>
        </p:nvSpPr>
        <p:spPr>
          <a:xfrm>
            <a:off x="827584" y="620688"/>
            <a:ext cx="7520940" cy="4824536"/>
          </a:xfrm>
        </p:spPr>
        <p:txBody>
          <a:bodyPr>
            <a:normAutofit/>
          </a:bodyPr>
          <a:lstStyle/>
          <a:p>
            <a:pPr algn="just"/>
            <a:r>
              <a:rPr lang="el-GR" dirty="0"/>
              <a:t>______________________________ . </a:t>
            </a:r>
            <a:endParaRPr lang="el-GR" dirty="0" smtClean="0"/>
          </a:p>
          <a:p>
            <a:pPr marL="0" indent="0" algn="just"/>
            <a:r>
              <a:rPr lang="el-GR" b="0" dirty="0">
                <a:latin typeface="Cambria Math" pitchFamily="18" charset="0"/>
                <a:ea typeface="Cambria Math" pitchFamily="18" charset="0"/>
                <a:sym typeface="Wingdings" pitchFamily="2" charset="2"/>
              </a:rPr>
              <a:t></a:t>
            </a:r>
            <a:r>
              <a:rPr lang="el-GR" b="0" dirty="0">
                <a:latin typeface="Cambria Math" pitchFamily="18" charset="0"/>
                <a:ea typeface="Cambria Math" pitchFamily="18" charset="0"/>
              </a:rPr>
              <a:t>Απάλειψη κριτηρίου σχετικά με την προκυψασα από το βασικό αδίκημα περιουσία  έως 15.000 ευρώ</a:t>
            </a:r>
          </a:p>
          <a:p>
            <a:endParaRPr lang="el-GR" dirty="0"/>
          </a:p>
          <a:p>
            <a:pPr algn="just">
              <a:buFont typeface="Wingdings"/>
              <a:buChar char="à"/>
            </a:pPr>
            <a:r>
              <a:rPr lang="el-GR" dirty="0" smtClean="0">
                <a:sym typeface="Wingdings" pitchFamily="2" charset="2"/>
              </a:rPr>
              <a:t>Αντιστοιχία  της επιβαλλόμενης για το εξαρτημένο αδίκημα ποινής  με την επιβληθείσα για το κύριο έγκλημα ποινή</a:t>
            </a:r>
          </a:p>
          <a:p>
            <a:pPr algn="just">
              <a:buFont typeface="Wingdings"/>
              <a:buChar char="à"/>
            </a:pPr>
            <a:endParaRPr lang="el-GR" dirty="0" smtClean="0">
              <a:sym typeface="Wingdings" pitchFamily="2" charset="2"/>
            </a:endParaRPr>
          </a:p>
          <a:p>
            <a:pPr algn="just"/>
            <a:r>
              <a:rPr lang="el-GR" b="0" dirty="0">
                <a:latin typeface="Cambria Math" pitchFamily="18" charset="0"/>
                <a:ea typeface="Cambria Math" pitchFamily="18" charset="0"/>
                <a:sym typeface="Wingdings" pitchFamily="2" charset="2"/>
              </a:rPr>
              <a:t>{</a:t>
            </a:r>
            <a:r>
              <a:rPr lang="el-GR" b="0" u="sng" dirty="0">
                <a:latin typeface="Cambria Math" pitchFamily="18" charset="0"/>
                <a:ea typeface="Cambria Math" pitchFamily="18" charset="0"/>
                <a:sym typeface="Wingdings" pitchFamily="2" charset="2"/>
              </a:rPr>
              <a:t>ΑΡΘΡΟ 5</a:t>
            </a:r>
            <a:r>
              <a:rPr lang="el-GR" b="0" u="sng" dirty="0" smtClean="0">
                <a:latin typeface="Cambria Math" pitchFamily="18" charset="0"/>
                <a:ea typeface="Cambria Math" pitchFamily="18" charset="0"/>
                <a:sym typeface="Wingdings" pitchFamily="2" charset="2"/>
              </a:rPr>
              <a:t>, </a:t>
            </a:r>
            <a:r>
              <a:rPr lang="el-GR" b="0" u="sng" dirty="0">
                <a:latin typeface="Cambria Math" pitchFamily="18" charset="0"/>
                <a:ea typeface="Cambria Math" pitchFamily="18" charset="0"/>
                <a:sym typeface="Wingdings" pitchFamily="2" charset="2"/>
              </a:rPr>
              <a:t>παρ. </a:t>
            </a:r>
            <a:r>
              <a:rPr lang="el-GR" b="0" u="sng" dirty="0" smtClean="0">
                <a:latin typeface="Cambria Math" pitchFamily="18" charset="0"/>
                <a:ea typeface="Cambria Math" pitchFamily="18" charset="0"/>
                <a:sym typeface="Wingdings" pitchFamily="2" charset="2"/>
              </a:rPr>
              <a:t>1 </a:t>
            </a:r>
            <a:r>
              <a:rPr lang="el-GR" b="0" u="sng" dirty="0">
                <a:latin typeface="Cambria Math" pitchFamily="18" charset="0"/>
                <a:ea typeface="Cambria Math" pitchFamily="18" charset="0"/>
                <a:sym typeface="Wingdings" pitchFamily="2" charset="2"/>
              </a:rPr>
              <a:t>της ΟΔΗΓΙΑΣ </a:t>
            </a:r>
            <a:r>
              <a:rPr lang="en-US" b="0" dirty="0">
                <a:latin typeface="Cambria Math" pitchFamily="18" charset="0"/>
                <a:ea typeface="Cambria Math" pitchFamily="18" charset="0"/>
                <a:sym typeface="Wingdings" pitchFamily="2" charset="2"/>
              </a:rPr>
              <a:t>:</a:t>
            </a:r>
            <a:endParaRPr lang="el-GR" b="0" dirty="0">
              <a:latin typeface="Cambria Math" pitchFamily="18" charset="0"/>
              <a:ea typeface="Cambria Math" pitchFamily="18" charset="0"/>
              <a:sym typeface="Wingdings" pitchFamily="2" charset="2"/>
            </a:endParaRPr>
          </a:p>
          <a:p>
            <a:pPr algn="just"/>
            <a:r>
              <a:rPr lang="el-GR" i="1" dirty="0">
                <a:latin typeface="Cambria Math" pitchFamily="18" charset="0"/>
                <a:ea typeface="Cambria Math" pitchFamily="18" charset="0"/>
              </a:rPr>
              <a:t>Τα κράτη μέλη λαμβάνουν τα αναγκαία μέτρα </a:t>
            </a:r>
            <a:r>
              <a:rPr lang="el-GR" b="0" i="1" dirty="0">
                <a:latin typeface="Cambria Math" pitchFamily="18" charset="0"/>
                <a:ea typeface="Cambria Math" pitchFamily="18" charset="0"/>
              </a:rPr>
              <a:t>ώστε να διασφαλιστεί ότι τα αδικήματα που αναφέρονται στα άρθρα 3 και 4 </a:t>
            </a:r>
            <a:r>
              <a:rPr lang="el-GR" i="1" dirty="0">
                <a:latin typeface="Cambria Math" pitchFamily="18" charset="0"/>
                <a:ea typeface="Cambria Math" pitchFamily="18" charset="0"/>
              </a:rPr>
              <a:t>τιμωρούνται με </a:t>
            </a:r>
            <a:r>
              <a:rPr lang="el-GR" b="0" i="1" dirty="0">
                <a:latin typeface="Cambria Math" pitchFamily="18" charset="0"/>
                <a:ea typeface="Cambria Math" pitchFamily="18" charset="0"/>
              </a:rPr>
              <a:t>αποτελεσματικές</a:t>
            </a:r>
            <a:r>
              <a:rPr lang="el-GR" i="1" dirty="0">
                <a:latin typeface="Cambria Math" pitchFamily="18" charset="0"/>
                <a:ea typeface="Cambria Math" pitchFamily="18" charset="0"/>
              </a:rPr>
              <a:t>, </a:t>
            </a:r>
            <a:r>
              <a:rPr lang="el-GR" i="1" u="sng" dirty="0">
                <a:latin typeface="Cambria Math" pitchFamily="18" charset="0"/>
                <a:ea typeface="Cambria Math" pitchFamily="18" charset="0"/>
              </a:rPr>
              <a:t>αναλογικές </a:t>
            </a:r>
            <a:r>
              <a:rPr lang="el-GR" i="1" u="sng" dirty="0" smtClean="0">
                <a:latin typeface="Cambria Math" pitchFamily="18" charset="0"/>
                <a:ea typeface="Cambria Math" pitchFamily="18" charset="0"/>
              </a:rPr>
              <a:t> </a:t>
            </a:r>
            <a:r>
              <a:rPr lang="el-GR" i="1" dirty="0" smtClean="0">
                <a:latin typeface="Cambria Math" pitchFamily="18" charset="0"/>
                <a:ea typeface="Cambria Math" pitchFamily="18" charset="0"/>
              </a:rPr>
              <a:t> </a:t>
            </a:r>
            <a:r>
              <a:rPr lang="el-GR" b="0" i="1" dirty="0" smtClean="0">
                <a:latin typeface="Cambria Math" pitchFamily="18" charset="0"/>
                <a:ea typeface="Cambria Math" pitchFamily="18" charset="0"/>
              </a:rPr>
              <a:t>και </a:t>
            </a:r>
            <a:r>
              <a:rPr lang="el-GR" b="0" i="1" dirty="0">
                <a:latin typeface="Cambria Math" pitchFamily="18" charset="0"/>
                <a:ea typeface="Cambria Math" pitchFamily="18" charset="0"/>
              </a:rPr>
              <a:t>αποτρεπτικές </a:t>
            </a:r>
            <a:r>
              <a:rPr lang="el-GR" i="1" u="sng" dirty="0" smtClean="0">
                <a:latin typeface="Cambria Math" pitchFamily="18" charset="0"/>
                <a:ea typeface="Cambria Math" pitchFamily="18" charset="0"/>
              </a:rPr>
              <a:t>κυρώσεις</a:t>
            </a:r>
            <a:r>
              <a:rPr lang="el-GR" b="0" i="1" dirty="0" smtClean="0">
                <a:latin typeface="Cambria Math" pitchFamily="18" charset="0"/>
                <a:ea typeface="Cambria Math" pitchFamily="18" charset="0"/>
              </a:rPr>
              <a:t> </a:t>
            </a:r>
            <a:r>
              <a:rPr lang="el-GR" b="0" i="1" dirty="0" smtClean="0">
                <a:latin typeface="Cambria Math" pitchFamily="18" charset="0"/>
                <a:ea typeface="Cambria Math" pitchFamily="18" charset="0"/>
                <a:sym typeface="Wingdings" pitchFamily="2" charset="2"/>
              </a:rPr>
              <a:t>}</a:t>
            </a:r>
            <a:endParaRPr lang="el-GR" b="0" i="1" dirty="0">
              <a:latin typeface="Cambria Math" pitchFamily="18" charset="0"/>
              <a:ea typeface="Cambria Math" pitchFamily="18" charset="0"/>
            </a:endParaRPr>
          </a:p>
          <a:p>
            <a:pPr algn="just"/>
            <a:endParaRPr lang="el-GR" dirty="0">
              <a:sym typeface="Wingdings" pitchFamily="2" charset="2"/>
            </a:endParaRPr>
          </a:p>
          <a:p>
            <a:pPr algn="just"/>
            <a:r>
              <a:rPr lang="el-GR" dirty="0" smtClean="0">
                <a:sym typeface="Wingdings" pitchFamily="2" charset="2"/>
              </a:rPr>
              <a:t></a:t>
            </a:r>
            <a:r>
              <a:rPr lang="el-GR" dirty="0">
                <a:sym typeface="Wingdings" pitchFamily="2" charset="2"/>
              </a:rPr>
              <a:t>Στο Ν. 4557/18 ,προ αλλαγών  </a:t>
            </a:r>
            <a:r>
              <a:rPr lang="el-GR" dirty="0" smtClean="0">
                <a:sym typeface="Wingdings" pitchFamily="2" charset="2"/>
              </a:rPr>
              <a:t>στις  αντίστοιχες  </a:t>
            </a:r>
            <a:r>
              <a:rPr lang="el-GR" dirty="0">
                <a:sym typeface="Wingdings" pitchFamily="2" charset="2"/>
              </a:rPr>
              <a:t>παρ. 1 στοιχ. </a:t>
            </a:r>
            <a:r>
              <a:rPr lang="el-GR" dirty="0" smtClean="0">
                <a:sym typeface="Wingdings" pitchFamily="2" charset="2"/>
              </a:rPr>
              <a:t>Στ-θ΄ </a:t>
            </a:r>
            <a:r>
              <a:rPr lang="en-US" dirty="0">
                <a:sym typeface="Wingdings" pitchFamily="2" charset="2"/>
              </a:rPr>
              <a:t>: </a:t>
            </a:r>
            <a:endParaRPr lang="el-GR" dirty="0">
              <a:sym typeface="Wingdings" pitchFamily="2" charset="2"/>
            </a:endParaRPr>
          </a:p>
          <a:p>
            <a:pPr algn="just">
              <a:buFontTx/>
              <a:buChar char="-"/>
            </a:pPr>
            <a:r>
              <a:rPr lang="el-GR" b="0" dirty="0" smtClean="0">
                <a:latin typeface="Cambria Math" pitchFamily="18" charset="0"/>
                <a:ea typeface="Cambria Math" pitchFamily="18" charset="0"/>
              </a:rPr>
              <a:t>Φυλάκιση από 1 έτος έως και 5 </a:t>
            </a:r>
            <a:r>
              <a:rPr lang="el-GR" b="0" dirty="0">
                <a:latin typeface="Cambria Math" pitchFamily="18" charset="0"/>
                <a:ea typeface="Cambria Math" pitchFamily="18" charset="0"/>
              </a:rPr>
              <a:t>έτη ΚΑΙ με χρηματική ποινή από </a:t>
            </a:r>
            <a:r>
              <a:rPr lang="el-GR" b="0" dirty="0" smtClean="0">
                <a:latin typeface="Cambria Math" pitchFamily="18" charset="0"/>
                <a:ea typeface="Cambria Math" pitchFamily="18" charset="0"/>
              </a:rPr>
              <a:t>1</a:t>
            </a:r>
            <a:r>
              <a:rPr lang="en-US" b="0" dirty="0" smtClean="0">
                <a:latin typeface="Cambria Math" pitchFamily="18" charset="0"/>
                <a:ea typeface="Cambria Math" pitchFamily="18" charset="0"/>
              </a:rPr>
              <a:t>0.000 </a:t>
            </a:r>
            <a:r>
              <a:rPr lang="el-GR" b="0" dirty="0">
                <a:latin typeface="Cambria Math" pitchFamily="18" charset="0"/>
                <a:ea typeface="Cambria Math" pitchFamily="18" charset="0"/>
              </a:rPr>
              <a:t>έως </a:t>
            </a:r>
            <a:r>
              <a:rPr lang="el-GR" b="0" dirty="0" smtClean="0">
                <a:latin typeface="Cambria Math" pitchFamily="18" charset="0"/>
                <a:ea typeface="Cambria Math" pitchFamily="18" charset="0"/>
              </a:rPr>
              <a:t>500.000 ευρώ</a:t>
            </a:r>
          </a:p>
          <a:p>
            <a:pPr algn="just">
              <a:buFontTx/>
              <a:buChar char="-"/>
            </a:pPr>
            <a:endParaRPr lang="el-GR" b="0" dirty="0">
              <a:latin typeface="Cambria Math" pitchFamily="18" charset="0"/>
              <a:ea typeface="Cambria Math" pitchFamily="18" charset="0"/>
            </a:endParaRPr>
          </a:p>
        </p:txBody>
      </p:sp>
    </p:spTree>
    <p:extLst>
      <p:ext uri="{BB962C8B-B14F-4D97-AF65-F5344CB8AC3E}">
        <p14:creationId xmlns:p14="http://schemas.microsoft.com/office/powerpoint/2010/main" val="379790495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372</TotalTime>
  <Words>2809</Words>
  <Application>Microsoft Office PowerPoint</Application>
  <PresentationFormat>On-screen Show (4:3)</PresentationFormat>
  <Paragraphs>136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Angles</vt:lpstr>
      <vt:lpstr>ΟΙ  ΑΠΕΙΛΟΥΜΕΝΕΣ  ΠΟΙΝΙΚΕΣ ΚΥΡΩΣΕΙΣ  ΣΕ ΠΕΡΙΠΤΩΣΗ ΤΕΛΕΣΗΣ ΑΔΙΚΗΜΑΤΩΝ ΝΟΜΙΜΟΠΟΙΗΣΗΣ ΥΠΟ ΤΟ ΝΕΟ ΣΥΣΤΗΜΑ ΠΟΙΝΩΝ ΤΟΥ ΝΕΟΥ ΠΚ </vt:lpstr>
      <vt:lpstr>ΑΞΟΝΑΣ ΕΙΣΗΓΗΣΗΣ-ΒΑΣΙΚΑ ΣΗΜΕΙΑ</vt:lpstr>
      <vt:lpstr>Άρθρο 39 ΤΟΥ Ν. 4557/2018- όπωσ τροποποιηθηκε με το ν. 4816/2021 [ΕΝΣΩΜΑΤΩΣΗ οδηγιασ 2018/1673]</vt:lpstr>
      <vt:lpstr>Νομιμοποίηση εσόδων από εγκληματικές δραστηριότητες (ξέπλυμα χρήματος) συνιστούν οι εξής πράξεις: </vt:lpstr>
      <vt:lpstr>Διακεκριμενεσ παραλλαγεσ νομιμοποιησησ</vt:lpstr>
      <vt:lpstr>Διακεκριμενεσ παραλλαγεσ -συνεχεια</vt:lpstr>
      <vt:lpstr>Διακεκριμενεσ παραλλαγεσ- συνεχεια</vt:lpstr>
      <vt:lpstr>ΠρονομιουχΑ παραλλαγη νομιμοποιησησ</vt:lpstr>
      <vt:lpstr>.</vt:lpstr>
      <vt:lpstr>.</vt:lpstr>
      <vt:lpstr>PowerPoint Presentation</vt:lpstr>
      <vt:lpstr>Επιμετρηση  τησ  ποινησ για πραξεισ νομιμοποιησησ</vt:lpstr>
      <vt:lpstr>Λοιπεσ ρυθμισεισ </vt:lpstr>
      <vt:lpstr>.</vt:lpstr>
      <vt:lpstr>ΑΡΜΟΔΙΟΤΗΤΑ- ΕΙΔΙΚΕΣ ΑΝΑΚΡΙΤΙΚΕΣ ΠΡΑΞΕΙΣ </vt:lpstr>
      <vt:lpstr>Διαχρονικο δικαιο</vt:lpstr>
      <vt:lpstr>Οδηγία  (ΕΕ)  2018/1673  του  Ευρωπαϊκου  Κοινοβουλιου  και  του Συμβουλιου,  τηΣ  23ης  Οκτωβριου  2018, σχετικα  με την καταπολεμηση τησ νομιμοποιησηΣ εσΟδων απΟ παράνομεΣ δραστηριότητεΣ  ΜΕσω του ποινικοΥ  δικαΙου</vt:lpstr>
      <vt:lpstr>Οδηγια –αρθρο 5</vt:lpstr>
      <vt:lpstr>Οδηγια –αρθρο 6</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Prili</dc:creator>
  <cp:lastModifiedBy>Prili</cp:lastModifiedBy>
  <cp:revision>70</cp:revision>
  <dcterms:created xsi:type="dcterms:W3CDTF">2023-03-27T13:41:23Z</dcterms:created>
  <dcterms:modified xsi:type="dcterms:W3CDTF">2023-06-22T13:41:55Z</dcterms:modified>
</cp:coreProperties>
</file>